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76" r:id="rId2"/>
    <p:sldId id="425" r:id="rId3"/>
    <p:sldId id="391" r:id="rId4"/>
    <p:sldId id="294" r:id="rId5"/>
    <p:sldId id="392" r:id="rId6"/>
    <p:sldId id="396" r:id="rId7"/>
    <p:sldId id="263" r:id="rId8"/>
    <p:sldId id="358" r:id="rId9"/>
    <p:sldId id="366" r:id="rId10"/>
    <p:sldId id="264" r:id="rId11"/>
    <p:sldId id="291" r:id="rId12"/>
    <p:sldId id="397" r:id="rId13"/>
    <p:sldId id="288" r:id="rId14"/>
    <p:sldId id="398" r:id="rId15"/>
    <p:sldId id="290" r:id="rId16"/>
    <p:sldId id="267" r:id="rId17"/>
    <p:sldId id="332" r:id="rId18"/>
    <p:sldId id="399" r:id="rId19"/>
    <p:sldId id="280" r:id="rId20"/>
    <p:sldId id="400" r:id="rId21"/>
    <p:sldId id="401" r:id="rId22"/>
    <p:sldId id="402" r:id="rId23"/>
    <p:sldId id="403" r:id="rId24"/>
    <p:sldId id="318" r:id="rId25"/>
    <p:sldId id="405" r:id="rId26"/>
    <p:sldId id="406" r:id="rId27"/>
    <p:sldId id="407" r:id="rId28"/>
    <p:sldId id="408" r:id="rId29"/>
    <p:sldId id="409" r:id="rId30"/>
    <p:sldId id="410" r:id="rId31"/>
    <p:sldId id="431" r:id="rId32"/>
    <p:sldId id="432" r:id="rId33"/>
    <p:sldId id="433" r:id="rId34"/>
    <p:sldId id="485" r:id="rId35"/>
    <p:sldId id="486" r:id="rId36"/>
    <p:sldId id="487" r:id="rId37"/>
    <p:sldId id="412" r:id="rId38"/>
    <p:sldId id="302" r:id="rId39"/>
    <p:sldId id="413" r:id="rId40"/>
    <p:sldId id="305" r:id="rId41"/>
    <p:sldId id="414" r:id="rId42"/>
    <p:sldId id="307" r:id="rId43"/>
    <p:sldId id="415" r:id="rId44"/>
    <p:sldId id="310" r:id="rId45"/>
    <p:sldId id="311" r:id="rId46"/>
    <p:sldId id="312" r:id="rId47"/>
    <p:sldId id="321" r:id="rId48"/>
    <p:sldId id="314" r:id="rId49"/>
    <p:sldId id="416"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7" r:id="rId63"/>
    <p:sldId id="448" r:id="rId64"/>
    <p:sldId id="449" r:id="rId65"/>
    <p:sldId id="450" r:id="rId66"/>
    <p:sldId id="451" r:id="rId67"/>
    <p:sldId id="452" r:id="rId68"/>
    <p:sldId id="454" r:id="rId69"/>
    <p:sldId id="455" r:id="rId70"/>
    <p:sldId id="456" r:id="rId71"/>
    <p:sldId id="457" r:id="rId72"/>
    <p:sldId id="458" r:id="rId73"/>
    <p:sldId id="469" r:id="rId74"/>
    <p:sldId id="470" r:id="rId75"/>
    <p:sldId id="472" r:id="rId76"/>
    <p:sldId id="474" r:id="rId77"/>
    <p:sldId id="483" r:id="rId78"/>
    <p:sldId id="475" r:id="rId79"/>
    <p:sldId id="477" r:id="rId80"/>
    <p:sldId id="479" r:id="rId81"/>
    <p:sldId id="481" r:id="rId82"/>
    <p:sldId id="482" r:id="rId83"/>
    <p:sldId id="484" r:id="rId84"/>
    <p:sldId id="468" r:id="rId8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8273" autoAdjust="0"/>
  </p:normalViewPr>
  <p:slideViewPr>
    <p:cSldViewPr>
      <p:cViewPr varScale="1">
        <p:scale>
          <a:sx n="73" d="100"/>
          <a:sy n="73" d="100"/>
        </p:scale>
        <p:origin x="1200" y="54"/>
      </p:cViewPr>
      <p:guideLst>
        <p:guide orient="horz" pos="2160"/>
        <p:guide pos="2880"/>
      </p:guideLst>
    </p:cSldViewPr>
  </p:slideViewPr>
  <p:notesTextViewPr>
    <p:cViewPr>
      <p:scale>
        <a:sx n="1" d="1"/>
        <a:sy n="1" d="1"/>
      </p:scale>
      <p:origin x="0" y="0"/>
    </p:cViewPr>
  </p:notesTextViewPr>
  <p:sorterViewPr>
    <p:cViewPr>
      <p:scale>
        <a:sx n="100" d="100"/>
        <a:sy n="100" d="100"/>
      </p:scale>
      <p:origin x="0" y="1212"/>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7A428-0CB7-4B60-B8CE-22E4C7DA5778}" type="doc">
      <dgm:prSet loTypeId="urn:microsoft.com/office/officeart/2005/8/layout/bList2" loCatId="list" qsTypeId="urn:microsoft.com/office/officeart/2005/8/quickstyle/simple4" qsCatId="simple" csTypeId="urn:microsoft.com/office/officeart/2005/8/colors/accent4_2" csCatId="accent4" phldr="1"/>
      <dgm:spPr/>
      <dgm:t>
        <a:bodyPr/>
        <a:lstStyle/>
        <a:p>
          <a:endParaRPr lang="tr-TR"/>
        </a:p>
      </dgm:t>
    </dgm:pt>
    <dgm:pt modelId="{16800710-A7E9-4B01-952F-3FBA78C14E2F}">
      <dgm:prSet/>
      <dgm:spPr/>
      <dgm:t>
        <a:bodyPr/>
        <a:lstStyle/>
        <a:p>
          <a:pPr rtl="0"/>
          <a:r>
            <a:rPr lang="tr-TR" b="1" dirty="0" smtClean="0"/>
            <a:t>Sigorta Primi Teşvik, Destek ve</a:t>
          </a:r>
        </a:p>
        <a:p>
          <a:pPr rtl="0"/>
          <a:r>
            <a:rPr lang="tr-TR" b="1" dirty="0" smtClean="0"/>
            <a:t>İndirimler</a:t>
          </a:r>
          <a:endParaRPr lang="tr-TR" dirty="0"/>
        </a:p>
      </dgm:t>
    </dgm:pt>
    <dgm:pt modelId="{39478275-B175-4273-B272-EBAC706F26E1}" type="parTrans" cxnId="{1CC85786-D658-482D-97B0-80E012E86E8E}">
      <dgm:prSet/>
      <dgm:spPr/>
      <dgm:t>
        <a:bodyPr/>
        <a:lstStyle/>
        <a:p>
          <a:endParaRPr lang="tr-TR"/>
        </a:p>
      </dgm:t>
    </dgm:pt>
    <dgm:pt modelId="{3C69B8BC-B727-41D1-873D-76F9DE4434B1}" type="sibTrans" cxnId="{1CC85786-D658-482D-97B0-80E012E86E8E}">
      <dgm:prSet/>
      <dgm:spPr/>
      <dgm:t>
        <a:bodyPr/>
        <a:lstStyle/>
        <a:p>
          <a:endParaRPr lang="tr-TR"/>
        </a:p>
      </dgm:t>
    </dgm:pt>
    <dgm:pt modelId="{30287B53-2D9C-48C2-9C0E-22BE3DF03889}">
      <dgm:prSet/>
      <dgm:spPr/>
      <dgm:t>
        <a:bodyPr/>
        <a:lstStyle/>
        <a:p>
          <a:pPr rtl="0"/>
          <a:r>
            <a:rPr lang="tr-TR" b="1" dirty="0" smtClean="0"/>
            <a:t> 4/b  Beş   Puanlık İndirim</a:t>
          </a:r>
          <a:endParaRPr lang="tr-TR" dirty="0"/>
        </a:p>
      </dgm:t>
    </dgm:pt>
    <dgm:pt modelId="{F4ED722D-2656-45A1-A1D9-2EEF522B26CB}" type="parTrans" cxnId="{76FB5630-B0C6-4B2A-9A2F-8DB43F907480}">
      <dgm:prSet/>
      <dgm:spPr/>
      <dgm:t>
        <a:bodyPr/>
        <a:lstStyle/>
        <a:p>
          <a:endParaRPr lang="tr-TR"/>
        </a:p>
      </dgm:t>
    </dgm:pt>
    <dgm:pt modelId="{DBF11E04-6EBC-4C8E-9F37-E7D2B9CF9462}" type="sibTrans" cxnId="{76FB5630-B0C6-4B2A-9A2F-8DB43F907480}">
      <dgm:prSet/>
      <dgm:spPr/>
      <dgm:t>
        <a:bodyPr/>
        <a:lstStyle/>
        <a:p>
          <a:endParaRPr lang="tr-TR"/>
        </a:p>
      </dgm:t>
    </dgm:pt>
    <dgm:pt modelId="{FA08D212-F61C-4CEB-8684-6A6A579B1CE6}">
      <dgm:prSet/>
      <dgm:spPr/>
      <dgm:t>
        <a:bodyPr/>
        <a:lstStyle/>
        <a:p>
          <a:pPr rtl="0"/>
          <a:r>
            <a:rPr lang="tr-TR" b="1" dirty="0" smtClean="0"/>
            <a:t>İş Sağlığı ve Güvenliği Hizmetlerinin Desteklenmesi</a:t>
          </a:r>
          <a:endParaRPr lang="tr-TR" dirty="0"/>
        </a:p>
      </dgm:t>
    </dgm:pt>
    <dgm:pt modelId="{882C629D-4821-4F45-9857-39658A4DBD78}" type="parTrans" cxnId="{60EA6D16-BD85-4B5D-9E3B-13080ABCF62F}">
      <dgm:prSet/>
      <dgm:spPr/>
      <dgm:t>
        <a:bodyPr/>
        <a:lstStyle/>
        <a:p>
          <a:endParaRPr lang="tr-TR"/>
        </a:p>
      </dgm:t>
    </dgm:pt>
    <dgm:pt modelId="{2CB583E6-AC47-40B8-9F1A-9C4C75321A5C}" type="sibTrans" cxnId="{60EA6D16-BD85-4B5D-9E3B-13080ABCF62F}">
      <dgm:prSet/>
      <dgm:spPr/>
      <dgm:t>
        <a:bodyPr/>
        <a:lstStyle/>
        <a:p>
          <a:endParaRPr lang="tr-TR"/>
        </a:p>
      </dgm:t>
    </dgm:pt>
    <dgm:pt modelId="{ECC8DEC4-8366-43D8-856D-2A1A07DC0BA8}">
      <dgm:prSet/>
      <dgm:spPr/>
      <dgm:t>
        <a:bodyPr/>
        <a:lstStyle/>
        <a:p>
          <a:pPr rtl="0"/>
          <a:r>
            <a:rPr lang="tr-TR" b="1" dirty="0" smtClean="0"/>
            <a:t>İşsizlik Sigortası Primi Teşviki</a:t>
          </a:r>
          <a:endParaRPr lang="tr-TR" b="1" dirty="0"/>
        </a:p>
      </dgm:t>
    </dgm:pt>
    <dgm:pt modelId="{27A0B9B5-4497-45B0-B996-CB0F03BEC320}" type="parTrans" cxnId="{DE5BF64B-0BDA-4FB0-B89E-77C80D7D5A00}">
      <dgm:prSet/>
      <dgm:spPr/>
      <dgm:t>
        <a:bodyPr/>
        <a:lstStyle/>
        <a:p>
          <a:endParaRPr lang="tr-TR"/>
        </a:p>
      </dgm:t>
    </dgm:pt>
    <dgm:pt modelId="{AAB1FD50-1021-43F3-8B7E-6E9F17DB1092}" type="sibTrans" cxnId="{DE5BF64B-0BDA-4FB0-B89E-77C80D7D5A00}">
      <dgm:prSet/>
      <dgm:spPr/>
      <dgm:t>
        <a:bodyPr/>
        <a:lstStyle/>
        <a:p>
          <a:endParaRPr lang="tr-TR"/>
        </a:p>
      </dgm:t>
    </dgm:pt>
    <dgm:pt modelId="{534D4D26-1989-46F1-818F-34C093303EFD}">
      <dgm:prSet/>
      <dgm:spPr/>
      <dgm:t>
        <a:bodyPr/>
        <a:lstStyle/>
        <a:p>
          <a:pPr algn="just" rtl="0"/>
          <a:r>
            <a:rPr lang="tr-TR" b="0" dirty="0" smtClean="0"/>
            <a:t>Çok Tehlikeli Sınıfta Yer alan ve Ondan Fazla Çalışanı Olan İşyerlerinde İşsizlik Sigortası Prim İndirimi Uygulaması</a:t>
          </a:r>
          <a:endParaRPr lang="tr-TR" b="0" dirty="0"/>
        </a:p>
      </dgm:t>
    </dgm:pt>
    <dgm:pt modelId="{984C7576-675F-4C7F-9435-143597FBB212}" type="parTrans" cxnId="{0A2E82AF-2F90-45AF-A75A-205128B2AA92}">
      <dgm:prSet/>
      <dgm:spPr/>
      <dgm:t>
        <a:bodyPr/>
        <a:lstStyle/>
        <a:p>
          <a:endParaRPr lang="tr-TR"/>
        </a:p>
      </dgm:t>
    </dgm:pt>
    <dgm:pt modelId="{4B0B7DC7-14B2-49AB-8481-4265D6D35159}" type="sibTrans" cxnId="{0A2E82AF-2F90-45AF-A75A-205128B2AA92}">
      <dgm:prSet/>
      <dgm:spPr/>
      <dgm:t>
        <a:bodyPr/>
        <a:lstStyle/>
        <a:p>
          <a:endParaRPr lang="tr-TR"/>
        </a:p>
      </dgm:t>
    </dgm:pt>
    <dgm:pt modelId="{B92233D0-773D-49AB-A082-DAC32B5F7D4F}">
      <dgm:prSet/>
      <dgm:spPr/>
      <dgm:t>
        <a:bodyPr/>
        <a:lstStyle/>
        <a:p>
          <a:r>
            <a:rPr lang="tr-TR" dirty="0" smtClean="0"/>
            <a:t>5510 sayılı Kanun</a:t>
          </a:r>
          <a:endParaRPr lang="tr-TR" dirty="0"/>
        </a:p>
      </dgm:t>
    </dgm:pt>
    <dgm:pt modelId="{55CEF63F-6DF3-4C00-871F-0499CBF475BA}" type="parTrans" cxnId="{894248E6-7A11-479D-A0E3-9543D1B149E8}">
      <dgm:prSet/>
      <dgm:spPr/>
      <dgm:t>
        <a:bodyPr/>
        <a:lstStyle/>
        <a:p>
          <a:endParaRPr lang="tr-TR"/>
        </a:p>
      </dgm:t>
    </dgm:pt>
    <dgm:pt modelId="{5F91E098-B1FA-4187-B2FF-9475C765B67E}" type="sibTrans" cxnId="{894248E6-7A11-479D-A0E3-9543D1B149E8}">
      <dgm:prSet/>
      <dgm:spPr/>
      <dgm:t>
        <a:bodyPr/>
        <a:lstStyle/>
        <a:p>
          <a:endParaRPr lang="tr-TR"/>
        </a:p>
      </dgm:t>
    </dgm:pt>
    <dgm:pt modelId="{C22C5483-1499-401B-8889-26A053396C7B}">
      <dgm:prSet/>
      <dgm:spPr/>
      <dgm:t>
        <a:bodyPr/>
        <a:lstStyle/>
        <a:p>
          <a:r>
            <a:rPr lang="tr-TR" dirty="0" smtClean="0"/>
            <a:t>4447 sayılı Kanun</a:t>
          </a:r>
          <a:endParaRPr lang="tr-TR" dirty="0"/>
        </a:p>
      </dgm:t>
    </dgm:pt>
    <dgm:pt modelId="{0DBE19BA-8620-45A7-A0FB-612BBB7F8F0C}" type="parTrans" cxnId="{C1CBA081-9583-4669-914B-96FA4D21F8EB}">
      <dgm:prSet/>
      <dgm:spPr/>
      <dgm:t>
        <a:bodyPr/>
        <a:lstStyle/>
        <a:p>
          <a:endParaRPr lang="tr-TR"/>
        </a:p>
      </dgm:t>
    </dgm:pt>
    <dgm:pt modelId="{A3CB972C-37E4-454C-8579-BCD061E3D8E9}" type="sibTrans" cxnId="{C1CBA081-9583-4669-914B-96FA4D21F8EB}">
      <dgm:prSet/>
      <dgm:spPr/>
      <dgm:t>
        <a:bodyPr/>
        <a:lstStyle/>
        <a:p>
          <a:endParaRPr lang="tr-TR"/>
        </a:p>
      </dgm:t>
    </dgm:pt>
    <dgm:pt modelId="{734B6B9E-0F82-4015-81E6-4CCADF021E0A}">
      <dgm:prSet/>
      <dgm:spPr/>
      <dgm:t>
        <a:bodyPr/>
        <a:lstStyle/>
        <a:p>
          <a:r>
            <a:rPr lang="tr-TR" dirty="0" smtClean="0"/>
            <a:t>4857 sayılı Kanun</a:t>
          </a:r>
          <a:endParaRPr lang="tr-TR" dirty="0"/>
        </a:p>
      </dgm:t>
    </dgm:pt>
    <dgm:pt modelId="{689FE464-DBB4-4DA5-8A18-F326CCF9A00D}" type="parTrans" cxnId="{F38C00BC-4CCD-47ED-A52F-D1AD284D430A}">
      <dgm:prSet/>
      <dgm:spPr/>
      <dgm:t>
        <a:bodyPr/>
        <a:lstStyle/>
        <a:p>
          <a:endParaRPr lang="tr-TR"/>
        </a:p>
      </dgm:t>
    </dgm:pt>
    <dgm:pt modelId="{E7C8409C-C23C-476A-8FDE-1C6F23939CFF}" type="sibTrans" cxnId="{F38C00BC-4CCD-47ED-A52F-D1AD284D430A}">
      <dgm:prSet/>
      <dgm:spPr/>
      <dgm:t>
        <a:bodyPr/>
        <a:lstStyle/>
        <a:p>
          <a:endParaRPr lang="tr-TR"/>
        </a:p>
      </dgm:t>
    </dgm:pt>
    <dgm:pt modelId="{96001E21-F7D2-4030-8077-BEB024D5D268}">
      <dgm:prSet/>
      <dgm:spPr/>
      <dgm:t>
        <a:bodyPr/>
        <a:lstStyle/>
        <a:p>
          <a:r>
            <a:rPr lang="tr-TR" dirty="0" smtClean="0"/>
            <a:t>5225 sayılı Kanun</a:t>
          </a:r>
          <a:endParaRPr lang="tr-TR" dirty="0"/>
        </a:p>
      </dgm:t>
    </dgm:pt>
    <dgm:pt modelId="{633F737D-BCB5-444D-A645-FA29FC4E0623}" type="parTrans" cxnId="{BC63F8D0-D470-45B1-BB42-5E5D2FD82432}">
      <dgm:prSet/>
      <dgm:spPr/>
      <dgm:t>
        <a:bodyPr/>
        <a:lstStyle/>
        <a:p>
          <a:endParaRPr lang="tr-TR"/>
        </a:p>
      </dgm:t>
    </dgm:pt>
    <dgm:pt modelId="{3FD627AE-B0D1-4801-907B-46911699DB26}" type="sibTrans" cxnId="{BC63F8D0-D470-45B1-BB42-5E5D2FD82432}">
      <dgm:prSet/>
      <dgm:spPr/>
      <dgm:t>
        <a:bodyPr/>
        <a:lstStyle/>
        <a:p>
          <a:endParaRPr lang="tr-TR"/>
        </a:p>
      </dgm:t>
    </dgm:pt>
    <dgm:pt modelId="{CBE151BB-A6E3-4EA9-BF8C-DF76EF24E60C}">
      <dgm:prSet/>
      <dgm:spPr/>
      <dgm:t>
        <a:bodyPr/>
        <a:lstStyle/>
        <a:p>
          <a:r>
            <a:rPr lang="tr-TR" dirty="0" smtClean="0"/>
            <a:t>5746 sayılı Kanun</a:t>
          </a:r>
          <a:endParaRPr lang="tr-TR" dirty="0"/>
        </a:p>
      </dgm:t>
    </dgm:pt>
    <dgm:pt modelId="{A289A15B-D2D5-4A67-8355-37B08827E158}" type="parTrans" cxnId="{BA554D06-7D15-452A-A913-B1C63D13E2AE}">
      <dgm:prSet/>
      <dgm:spPr/>
      <dgm:t>
        <a:bodyPr/>
        <a:lstStyle/>
        <a:p>
          <a:endParaRPr lang="tr-TR"/>
        </a:p>
      </dgm:t>
    </dgm:pt>
    <dgm:pt modelId="{DFD02D47-1965-4F97-971B-2605FDE7FC5D}" type="sibTrans" cxnId="{BA554D06-7D15-452A-A913-B1C63D13E2AE}">
      <dgm:prSet/>
      <dgm:spPr/>
      <dgm:t>
        <a:bodyPr/>
        <a:lstStyle/>
        <a:p>
          <a:endParaRPr lang="tr-TR"/>
        </a:p>
      </dgm:t>
    </dgm:pt>
    <dgm:pt modelId="{C01EACD6-B908-42ED-B587-4C242C55AB5C}">
      <dgm:prSet/>
      <dgm:spPr/>
      <dgm:t>
        <a:bodyPr/>
        <a:lstStyle/>
        <a:p>
          <a:r>
            <a:rPr lang="tr-TR" dirty="0" smtClean="0"/>
            <a:t>5510 sayılı Kanunun  81.maddesi birinci fıkra (j) bendi</a:t>
          </a:r>
          <a:endParaRPr lang="tr-TR" dirty="0"/>
        </a:p>
      </dgm:t>
    </dgm:pt>
    <dgm:pt modelId="{FA411A34-2283-4B95-9C40-D381148BDA08}" type="parTrans" cxnId="{70D60613-9DD9-4D9B-AAC3-065C13A78DF0}">
      <dgm:prSet/>
      <dgm:spPr/>
      <dgm:t>
        <a:bodyPr/>
        <a:lstStyle/>
        <a:p>
          <a:endParaRPr lang="tr-TR"/>
        </a:p>
      </dgm:t>
    </dgm:pt>
    <dgm:pt modelId="{C954335D-38C9-4DC8-99CC-FB2233174F9F}" type="sibTrans" cxnId="{70D60613-9DD9-4D9B-AAC3-065C13A78DF0}">
      <dgm:prSet/>
      <dgm:spPr/>
      <dgm:t>
        <a:bodyPr/>
        <a:lstStyle/>
        <a:p>
          <a:endParaRPr lang="tr-TR"/>
        </a:p>
      </dgm:t>
    </dgm:pt>
    <dgm:pt modelId="{413FE986-E26C-4608-B3C7-C796DB1491E0}">
      <dgm:prSet/>
      <dgm:spPr/>
      <dgm:t>
        <a:bodyPr/>
        <a:lstStyle/>
        <a:p>
          <a:r>
            <a:rPr lang="tr-TR" dirty="0" smtClean="0"/>
            <a:t>Ondan Az Sigortalı Çalıştıran Çok Tehlikeli ve Tehlikeli Sınıfta Yer Alan İşyerlerinde İş Sağlığı ve Güvenliği Hizmetlerinin Desteklenmesi</a:t>
          </a:r>
          <a:endParaRPr lang="tr-TR" dirty="0"/>
        </a:p>
      </dgm:t>
    </dgm:pt>
    <dgm:pt modelId="{0591C291-D609-4F67-9963-19BD8C95BA8E}" type="parTrans" cxnId="{58B01C44-8DFD-4658-B2FD-B660D96B8325}">
      <dgm:prSet/>
      <dgm:spPr/>
      <dgm:t>
        <a:bodyPr/>
        <a:lstStyle/>
        <a:p>
          <a:endParaRPr lang="tr-TR"/>
        </a:p>
      </dgm:t>
    </dgm:pt>
    <dgm:pt modelId="{D0D7E5E1-2106-42DA-B688-B7A3B6600316}" type="sibTrans" cxnId="{58B01C44-8DFD-4658-B2FD-B660D96B8325}">
      <dgm:prSet/>
      <dgm:spPr/>
      <dgm:t>
        <a:bodyPr/>
        <a:lstStyle/>
        <a:p>
          <a:endParaRPr lang="tr-TR"/>
        </a:p>
      </dgm:t>
    </dgm:pt>
    <dgm:pt modelId="{F81C7279-49EB-4FD9-9DB6-74546828BD58}">
      <dgm:prSet/>
      <dgm:spPr/>
      <dgm:t>
        <a:bodyPr/>
        <a:lstStyle/>
        <a:p>
          <a:r>
            <a:rPr lang="tr-TR" dirty="0" smtClean="0"/>
            <a:t>2828 sayılı Kanun</a:t>
          </a:r>
          <a:endParaRPr lang="tr-TR" dirty="0"/>
        </a:p>
      </dgm:t>
    </dgm:pt>
    <dgm:pt modelId="{2FB4536E-2987-4E8E-8315-9B156C3AF598}" type="parTrans" cxnId="{02DC4790-8D1D-448A-8B2B-146719587990}">
      <dgm:prSet/>
      <dgm:spPr/>
      <dgm:t>
        <a:bodyPr/>
        <a:lstStyle/>
        <a:p>
          <a:endParaRPr lang="tr-TR"/>
        </a:p>
      </dgm:t>
    </dgm:pt>
    <dgm:pt modelId="{CCB86270-0643-4849-83FF-51B1940D01D8}" type="sibTrans" cxnId="{02DC4790-8D1D-448A-8B2B-146719587990}">
      <dgm:prSet/>
      <dgm:spPr/>
      <dgm:t>
        <a:bodyPr/>
        <a:lstStyle/>
        <a:p>
          <a:endParaRPr lang="tr-TR"/>
        </a:p>
      </dgm:t>
    </dgm:pt>
    <dgm:pt modelId="{56B43D84-FAF9-4C1C-8D11-3A0C0F5D85FC}">
      <dgm:prSet/>
      <dgm:spPr/>
      <dgm:t>
        <a:bodyPr/>
        <a:lstStyle/>
        <a:p>
          <a:r>
            <a:rPr lang="tr-TR" dirty="0" smtClean="0"/>
            <a:t>3294 sayılı Kanun</a:t>
          </a:r>
          <a:endParaRPr lang="tr-TR" dirty="0"/>
        </a:p>
      </dgm:t>
    </dgm:pt>
    <dgm:pt modelId="{21720FDB-1663-4DD9-9D21-B4ABD7B161E7}" type="parTrans" cxnId="{30A184AA-8250-467B-BB81-EB956CE9AB4E}">
      <dgm:prSet/>
      <dgm:spPr/>
      <dgm:t>
        <a:bodyPr/>
        <a:lstStyle/>
        <a:p>
          <a:endParaRPr lang="tr-TR"/>
        </a:p>
      </dgm:t>
    </dgm:pt>
    <dgm:pt modelId="{6191BD4A-4555-418D-8F72-CEE31199B4FC}" type="sibTrans" cxnId="{30A184AA-8250-467B-BB81-EB956CE9AB4E}">
      <dgm:prSet/>
      <dgm:spPr/>
      <dgm:t>
        <a:bodyPr/>
        <a:lstStyle/>
        <a:p>
          <a:endParaRPr lang="tr-TR"/>
        </a:p>
      </dgm:t>
    </dgm:pt>
    <dgm:pt modelId="{7E02E101-6E78-4BC7-8EA4-E19993580B8F}">
      <dgm:prSet/>
      <dgm:spPr/>
      <dgm:t>
        <a:bodyPr/>
        <a:lstStyle/>
        <a:p>
          <a:r>
            <a:rPr lang="tr-TR" dirty="0" smtClean="0"/>
            <a:t>Asgari Ücret Desteği</a:t>
          </a:r>
          <a:endParaRPr lang="tr-TR" dirty="0"/>
        </a:p>
      </dgm:t>
    </dgm:pt>
    <dgm:pt modelId="{C020999C-8FCE-4420-B6F3-AB07016D40EE}" type="parTrans" cxnId="{19CC9FD4-5EA5-4D32-8AC0-25370D10B254}">
      <dgm:prSet/>
      <dgm:spPr/>
      <dgm:t>
        <a:bodyPr/>
        <a:lstStyle/>
        <a:p>
          <a:endParaRPr lang="tr-TR"/>
        </a:p>
      </dgm:t>
    </dgm:pt>
    <dgm:pt modelId="{4EE4BB75-E0F6-4DA1-B119-C9207FF3B0B7}" type="sibTrans" cxnId="{19CC9FD4-5EA5-4D32-8AC0-25370D10B254}">
      <dgm:prSet/>
      <dgm:spPr/>
      <dgm:t>
        <a:bodyPr/>
        <a:lstStyle/>
        <a:p>
          <a:endParaRPr lang="tr-TR"/>
        </a:p>
      </dgm:t>
    </dgm:pt>
    <dgm:pt modelId="{9B8CE79E-ED68-4A66-B7E9-F157BC2F5865}">
      <dgm:prSet/>
      <dgm:spPr/>
      <dgm:t>
        <a:bodyPr/>
        <a:lstStyle/>
        <a:p>
          <a:r>
            <a:rPr lang="tr-TR" dirty="0" smtClean="0"/>
            <a:t>5510 sayılı Kanunun geçici 78. maddesi</a:t>
          </a:r>
          <a:endParaRPr lang="tr-TR" dirty="0"/>
        </a:p>
      </dgm:t>
    </dgm:pt>
    <dgm:pt modelId="{3A39C999-D40D-41D4-94F8-A12298D47E98}" type="parTrans" cxnId="{4A51E9C2-6AC4-4D3A-BFD9-0AD3DDAB2DE3}">
      <dgm:prSet/>
      <dgm:spPr/>
      <dgm:t>
        <a:bodyPr/>
        <a:lstStyle/>
        <a:p>
          <a:endParaRPr lang="tr-TR"/>
        </a:p>
      </dgm:t>
    </dgm:pt>
    <dgm:pt modelId="{302930D0-B810-4C67-A008-44AEDA6A8D2F}" type="sibTrans" cxnId="{4A51E9C2-6AC4-4D3A-BFD9-0AD3DDAB2DE3}">
      <dgm:prSet/>
      <dgm:spPr/>
      <dgm:t>
        <a:bodyPr/>
        <a:lstStyle/>
        <a:p>
          <a:endParaRPr lang="tr-TR"/>
        </a:p>
      </dgm:t>
    </dgm:pt>
    <dgm:pt modelId="{2B0E3B70-12FB-428A-BB22-494108EC13B3}" type="pres">
      <dgm:prSet presAssocID="{E217A428-0CB7-4B60-B8CE-22E4C7DA5778}" presName="diagram" presStyleCnt="0">
        <dgm:presLayoutVars>
          <dgm:dir/>
          <dgm:animLvl val="lvl"/>
          <dgm:resizeHandles val="exact"/>
        </dgm:presLayoutVars>
      </dgm:prSet>
      <dgm:spPr/>
      <dgm:t>
        <a:bodyPr/>
        <a:lstStyle/>
        <a:p>
          <a:endParaRPr lang="tr-TR"/>
        </a:p>
      </dgm:t>
    </dgm:pt>
    <dgm:pt modelId="{6A316FFA-578F-4D66-BA47-B3D9FA66CF0C}" type="pres">
      <dgm:prSet presAssocID="{16800710-A7E9-4B01-952F-3FBA78C14E2F}" presName="compNode" presStyleCnt="0"/>
      <dgm:spPr/>
    </dgm:pt>
    <dgm:pt modelId="{17C431FF-3F10-407F-872B-31A276CE200E}" type="pres">
      <dgm:prSet presAssocID="{16800710-A7E9-4B01-952F-3FBA78C14E2F}" presName="childRect" presStyleLbl="bgAcc1" presStyleIdx="0" presStyleCnt="5" custScaleX="108376" custScaleY="115479">
        <dgm:presLayoutVars>
          <dgm:bulletEnabled val="1"/>
        </dgm:presLayoutVars>
      </dgm:prSet>
      <dgm:spPr/>
      <dgm:t>
        <a:bodyPr/>
        <a:lstStyle/>
        <a:p>
          <a:endParaRPr lang="tr-TR"/>
        </a:p>
      </dgm:t>
    </dgm:pt>
    <dgm:pt modelId="{FBEC8F83-E3C9-44B9-A8D5-48E46C50B751}" type="pres">
      <dgm:prSet presAssocID="{16800710-A7E9-4B01-952F-3FBA78C14E2F}" presName="parentText" presStyleLbl="node1" presStyleIdx="0" presStyleCnt="0">
        <dgm:presLayoutVars>
          <dgm:chMax val="0"/>
          <dgm:bulletEnabled val="1"/>
        </dgm:presLayoutVars>
      </dgm:prSet>
      <dgm:spPr/>
      <dgm:t>
        <a:bodyPr/>
        <a:lstStyle/>
        <a:p>
          <a:endParaRPr lang="tr-TR"/>
        </a:p>
      </dgm:t>
    </dgm:pt>
    <dgm:pt modelId="{2506B007-8C6E-4742-83CD-0039C38CA4CE}" type="pres">
      <dgm:prSet presAssocID="{16800710-A7E9-4B01-952F-3FBA78C14E2F}" presName="parentRect" presStyleLbl="alignNode1" presStyleIdx="0" presStyleCnt="5" custScaleX="109173" custLinFactNeighborX="-1065" custLinFactNeighborY="27827"/>
      <dgm:spPr/>
      <dgm:t>
        <a:bodyPr/>
        <a:lstStyle/>
        <a:p>
          <a:endParaRPr lang="tr-TR"/>
        </a:p>
      </dgm:t>
    </dgm:pt>
    <dgm:pt modelId="{5B72C7DD-C471-466D-A861-A0641F7AC5FD}" type="pres">
      <dgm:prSet presAssocID="{16800710-A7E9-4B01-952F-3FBA78C14E2F}" presName="adorn" presStyleLbl="fgAccFollowNode1" presStyleIdx="0" presStyleCnt="5" custScaleX="95475" custScaleY="93989" custLinFactNeighborX="-16753" custLinFactNeighborY="5747"/>
      <dgm:spPr>
        <a:blipFill rotWithShape="1">
          <a:blip xmlns:r="http://schemas.openxmlformats.org/officeDocument/2006/relationships" r:embed="rId1"/>
          <a:stretch>
            <a:fillRect/>
          </a:stretch>
        </a:blipFill>
      </dgm:spPr>
      <dgm:t>
        <a:bodyPr/>
        <a:lstStyle/>
        <a:p>
          <a:endParaRPr lang="tr-TR"/>
        </a:p>
      </dgm:t>
    </dgm:pt>
    <dgm:pt modelId="{EC1D81F2-AFAB-4594-AABB-621B4859D727}" type="pres">
      <dgm:prSet presAssocID="{3C69B8BC-B727-41D1-873D-76F9DE4434B1}" presName="sibTrans" presStyleLbl="sibTrans2D1" presStyleIdx="0" presStyleCnt="0"/>
      <dgm:spPr/>
      <dgm:t>
        <a:bodyPr/>
        <a:lstStyle/>
        <a:p>
          <a:endParaRPr lang="tr-TR"/>
        </a:p>
      </dgm:t>
    </dgm:pt>
    <dgm:pt modelId="{FFAF95AE-BA5A-48CF-9C6C-2A66E1B0E919}" type="pres">
      <dgm:prSet presAssocID="{30287B53-2D9C-48C2-9C0E-22BE3DF03889}" presName="compNode" presStyleCnt="0"/>
      <dgm:spPr/>
    </dgm:pt>
    <dgm:pt modelId="{E6C33FDF-2FDA-45A7-B891-4832B8AFABC1}" type="pres">
      <dgm:prSet presAssocID="{30287B53-2D9C-48C2-9C0E-22BE3DF03889}" presName="childRect" presStyleLbl="bgAcc1" presStyleIdx="1" presStyleCnt="5" custScaleY="98249" custLinFactX="-17649" custLinFactY="84211" custLinFactNeighborX="-100000" custLinFactNeighborY="100000">
        <dgm:presLayoutVars>
          <dgm:bulletEnabled val="1"/>
        </dgm:presLayoutVars>
      </dgm:prSet>
      <dgm:spPr/>
      <dgm:t>
        <a:bodyPr/>
        <a:lstStyle/>
        <a:p>
          <a:endParaRPr lang="tr-TR"/>
        </a:p>
      </dgm:t>
    </dgm:pt>
    <dgm:pt modelId="{71F1CC14-43E1-4FD6-A885-3B966BABAFB7}" type="pres">
      <dgm:prSet presAssocID="{30287B53-2D9C-48C2-9C0E-22BE3DF03889}" presName="parentText" presStyleLbl="node1" presStyleIdx="0" presStyleCnt="0">
        <dgm:presLayoutVars>
          <dgm:chMax val="0"/>
          <dgm:bulletEnabled val="1"/>
        </dgm:presLayoutVars>
      </dgm:prSet>
      <dgm:spPr/>
      <dgm:t>
        <a:bodyPr/>
        <a:lstStyle/>
        <a:p>
          <a:endParaRPr lang="tr-TR"/>
        </a:p>
      </dgm:t>
    </dgm:pt>
    <dgm:pt modelId="{6E521DB3-3648-4425-83E8-A64E2094C4ED}" type="pres">
      <dgm:prSet presAssocID="{30287B53-2D9C-48C2-9C0E-22BE3DF03889}" presName="parentRect" presStyleLbl="alignNode1" presStyleIdx="1" presStyleCnt="5" custLinFactX="-17649" custLinFactY="200000" custLinFactNeighborX="-100000" custLinFactNeighborY="237542"/>
      <dgm:spPr/>
      <dgm:t>
        <a:bodyPr/>
        <a:lstStyle/>
        <a:p>
          <a:endParaRPr lang="tr-TR"/>
        </a:p>
      </dgm:t>
    </dgm:pt>
    <dgm:pt modelId="{2551917D-708F-49B3-AC73-55FC61076DE0}" type="pres">
      <dgm:prSet presAssocID="{30287B53-2D9C-48C2-9C0E-22BE3DF03889}" presName="adorn" presStyleLbl="fgAccFollowNode1" presStyleIdx="1" presStyleCnt="5" custLinFactX="-163858" custLinFactY="186704" custLinFactNeighborX="-200000" custLinFactNeighborY="200000"/>
      <dgm:spPr>
        <a:blipFill rotWithShape="1">
          <a:blip xmlns:r="http://schemas.openxmlformats.org/officeDocument/2006/relationships" r:embed="rId2"/>
          <a:stretch>
            <a:fillRect/>
          </a:stretch>
        </a:blipFill>
      </dgm:spPr>
      <dgm:t>
        <a:bodyPr/>
        <a:lstStyle/>
        <a:p>
          <a:endParaRPr lang="tr-TR"/>
        </a:p>
      </dgm:t>
    </dgm:pt>
    <dgm:pt modelId="{0BA483A3-2FBD-4587-B86D-B40EE97FD499}" type="pres">
      <dgm:prSet presAssocID="{DBF11E04-6EBC-4C8E-9F37-E7D2B9CF9462}" presName="sibTrans" presStyleLbl="sibTrans2D1" presStyleIdx="0" presStyleCnt="0"/>
      <dgm:spPr/>
      <dgm:t>
        <a:bodyPr/>
        <a:lstStyle/>
        <a:p>
          <a:endParaRPr lang="tr-TR"/>
        </a:p>
      </dgm:t>
    </dgm:pt>
    <dgm:pt modelId="{E174FC7E-DD95-4A81-BA86-D2302886A5D0}" type="pres">
      <dgm:prSet presAssocID="{FA08D212-F61C-4CEB-8684-6A6A579B1CE6}" presName="compNode" presStyleCnt="0"/>
      <dgm:spPr/>
    </dgm:pt>
    <dgm:pt modelId="{A9D77970-6DFD-4579-8096-6D83C93AC501}" type="pres">
      <dgm:prSet presAssocID="{FA08D212-F61C-4CEB-8684-6A6A579B1CE6}" presName="childRect" presStyleLbl="bgAcc1" presStyleIdx="2" presStyleCnt="5" custLinFactX="-12454" custLinFactY="84649" custLinFactNeighborX="-100000" custLinFactNeighborY="100000">
        <dgm:presLayoutVars>
          <dgm:bulletEnabled val="1"/>
        </dgm:presLayoutVars>
      </dgm:prSet>
      <dgm:spPr/>
      <dgm:t>
        <a:bodyPr/>
        <a:lstStyle/>
        <a:p>
          <a:endParaRPr lang="tr-TR"/>
        </a:p>
      </dgm:t>
    </dgm:pt>
    <dgm:pt modelId="{7296039F-7BD1-4F5B-9990-B9177A74850E}" type="pres">
      <dgm:prSet presAssocID="{FA08D212-F61C-4CEB-8684-6A6A579B1CE6}" presName="parentText" presStyleLbl="node1" presStyleIdx="0" presStyleCnt="0">
        <dgm:presLayoutVars>
          <dgm:chMax val="0"/>
          <dgm:bulletEnabled val="1"/>
        </dgm:presLayoutVars>
      </dgm:prSet>
      <dgm:spPr/>
      <dgm:t>
        <a:bodyPr/>
        <a:lstStyle/>
        <a:p>
          <a:endParaRPr lang="tr-TR"/>
        </a:p>
      </dgm:t>
    </dgm:pt>
    <dgm:pt modelId="{2EED7D99-DF90-48B5-881B-127B9DE0A4A4}" type="pres">
      <dgm:prSet presAssocID="{FA08D212-F61C-4CEB-8684-6A6A579B1CE6}" presName="parentRect" presStyleLbl="alignNode1" presStyleIdx="2" presStyleCnt="5" custLinFactX="-12454" custLinFactY="200000" custLinFactNeighborX="-100000" custLinFactNeighborY="238257"/>
      <dgm:spPr/>
      <dgm:t>
        <a:bodyPr/>
        <a:lstStyle/>
        <a:p>
          <a:endParaRPr lang="tr-TR"/>
        </a:p>
      </dgm:t>
    </dgm:pt>
    <dgm:pt modelId="{F5A6B844-07D0-4EE6-8381-2B6D450A0B40}" type="pres">
      <dgm:prSet presAssocID="{FA08D212-F61C-4CEB-8684-6A6A579B1CE6}" presName="adorn" presStyleLbl="fgAccFollowNode1" presStyleIdx="2" presStyleCnt="5"/>
      <dgm:spPr/>
      <dgm:t>
        <a:bodyPr/>
        <a:lstStyle/>
        <a:p>
          <a:endParaRPr lang="tr-TR"/>
        </a:p>
      </dgm:t>
    </dgm:pt>
    <dgm:pt modelId="{036EFDB2-6C95-457A-AAD1-BC94A547A78E}" type="pres">
      <dgm:prSet presAssocID="{2CB583E6-AC47-40B8-9F1A-9C4C75321A5C}" presName="sibTrans" presStyleLbl="sibTrans2D1" presStyleIdx="0" presStyleCnt="0"/>
      <dgm:spPr/>
      <dgm:t>
        <a:bodyPr/>
        <a:lstStyle/>
        <a:p>
          <a:endParaRPr lang="tr-TR"/>
        </a:p>
      </dgm:t>
    </dgm:pt>
    <dgm:pt modelId="{18B51C6A-0872-45A1-B12D-AA0BC005773C}" type="pres">
      <dgm:prSet presAssocID="{ECC8DEC4-8366-43D8-856D-2A1A07DC0BA8}" presName="compNode" presStyleCnt="0"/>
      <dgm:spPr/>
    </dgm:pt>
    <dgm:pt modelId="{EE1B1ACE-9202-4EFB-924D-CAF8088D1788}" type="pres">
      <dgm:prSet presAssocID="{ECC8DEC4-8366-43D8-856D-2A1A07DC0BA8}" presName="childRect" presStyleLbl="bgAcc1" presStyleIdx="3" presStyleCnt="5" custScaleY="114554" custLinFactY="-81331" custLinFactNeighborX="69676" custLinFactNeighborY="-100000">
        <dgm:presLayoutVars>
          <dgm:bulletEnabled val="1"/>
        </dgm:presLayoutVars>
      </dgm:prSet>
      <dgm:spPr/>
      <dgm:t>
        <a:bodyPr/>
        <a:lstStyle/>
        <a:p>
          <a:endParaRPr lang="tr-TR"/>
        </a:p>
      </dgm:t>
    </dgm:pt>
    <dgm:pt modelId="{0D4E31A4-924C-4EB0-BC8B-940AFAAF6F5B}" type="pres">
      <dgm:prSet presAssocID="{ECC8DEC4-8366-43D8-856D-2A1A07DC0BA8}" presName="parentText" presStyleLbl="node1" presStyleIdx="0" presStyleCnt="0">
        <dgm:presLayoutVars>
          <dgm:chMax val="0"/>
          <dgm:bulletEnabled val="1"/>
        </dgm:presLayoutVars>
      </dgm:prSet>
      <dgm:spPr/>
      <dgm:t>
        <a:bodyPr/>
        <a:lstStyle/>
        <a:p>
          <a:endParaRPr lang="tr-TR"/>
        </a:p>
      </dgm:t>
    </dgm:pt>
    <dgm:pt modelId="{DB6B7584-3F72-474D-8A6C-B9C25E8C2F4D}" type="pres">
      <dgm:prSet presAssocID="{ECC8DEC4-8366-43D8-856D-2A1A07DC0BA8}" presName="parentRect" presStyleLbl="alignNode1" presStyleIdx="3" presStyleCnt="5" custLinFactY="-197187" custLinFactNeighborX="69810" custLinFactNeighborY="-200000"/>
      <dgm:spPr/>
      <dgm:t>
        <a:bodyPr/>
        <a:lstStyle/>
        <a:p>
          <a:endParaRPr lang="tr-TR"/>
        </a:p>
      </dgm:t>
    </dgm:pt>
    <dgm:pt modelId="{DABDEB93-6862-49F7-91AF-4C55DF2AFF43}" type="pres">
      <dgm:prSet presAssocID="{ECC8DEC4-8366-43D8-856D-2A1A07DC0BA8}" presName="adorn" presStyleLbl="fgAccFollowNode1" presStyleIdx="3" presStyleCnt="5" custLinFactX="43071" custLinFactNeighborX="100000" custLinFactNeighborY="-23432"/>
      <dgm:spPr>
        <a:blipFill rotWithShape="1">
          <a:blip xmlns:r="http://schemas.openxmlformats.org/officeDocument/2006/relationships" r:embed="rId2"/>
          <a:stretch>
            <a:fillRect/>
          </a:stretch>
        </a:blipFill>
      </dgm:spPr>
      <dgm:t>
        <a:bodyPr/>
        <a:lstStyle/>
        <a:p>
          <a:endParaRPr lang="tr-TR"/>
        </a:p>
      </dgm:t>
    </dgm:pt>
    <dgm:pt modelId="{D1D0F27B-5D4D-4E2F-8E6A-E4C515A8DE9F}" type="pres">
      <dgm:prSet presAssocID="{AAB1FD50-1021-43F3-8B7E-6E9F17DB1092}" presName="sibTrans" presStyleLbl="sibTrans2D1" presStyleIdx="0" presStyleCnt="0"/>
      <dgm:spPr/>
      <dgm:t>
        <a:bodyPr/>
        <a:lstStyle/>
        <a:p>
          <a:endParaRPr lang="tr-TR"/>
        </a:p>
      </dgm:t>
    </dgm:pt>
    <dgm:pt modelId="{5EEA26CE-46A6-433E-9B08-F780DE615ABD}" type="pres">
      <dgm:prSet presAssocID="{7E02E101-6E78-4BC7-8EA4-E19993580B8F}" presName="compNode" presStyleCnt="0"/>
      <dgm:spPr/>
    </dgm:pt>
    <dgm:pt modelId="{0B25F689-2B99-47D1-9E96-D4CEF7F1B06C}" type="pres">
      <dgm:prSet presAssocID="{7E02E101-6E78-4BC7-8EA4-E19993580B8F}" presName="childRect" presStyleLbl="bgAcc1" presStyleIdx="4" presStyleCnt="5" custScaleY="117207" custLinFactY="-87255" custLinFactNeighborX="72518" custLinFactNeighborY="-100000">
        <dgm:presLayoutVars>
          <dgm:bulletEnabled val="1"/>
        </dgm:presLayoutVars>
      </dgm:prSet>
      <dgm:spPr/>
      <dgm:t>
        <a:bodyPr/>
        <a:lstStyle/>
        <a:p>
          <a:endParaRPr lang="tr-TR"/>
        </a:p>
      </dgm:t>
    </dgm:pt>
    <dgm:pt modelId="{C0D6AE6C-9566-4CC6-A974-DA7993CDE4FC}" type="pres">
      <dgm:prSet presAssocID="{7E02E101-6E78-4BC7-8EA4-E19993580B8F}" presName="parentText" presStyleLbl="node1" presStyleIdx="0" presStyleCnt="0" custScaleY="98249" custLinFactX="-24339" custLinFactY="82155" custLinFactNeighborX="-100000" custLinFactNeighborY="100000">
        <dgm:presLayoutVars>
          <dgm:chMax val="0"/>
          <dgm:bulletEnabled val="1"/>
        </dgm:presLayoutVars>
      </dgm:prSet>
      <dgm:spPr/>
      <dgm:t>
        <a:bodyPr/>
        <a:lstStyle/>
        <a:p>
          <a:endParaRPr lang="tr-TR"/>
        </a:p>
      </dgm:t>
    </dgm:pt>
    <dgm:pt modelId="{4CF2964A-418D-4E37-B788-69120723D59C}" type="pres">
      <dgm:prSet presAssocID="{7E02E101-6E78-4BC7-8EA4-E19993580B8F}" presName="parentRect" presStyleLbl="alignNode1" presStyleIdx="4" presStyleCnt="5" custLinFactY="-200000" custLinFactNeighborX="72518" custLinFactNeighborY="-210994"/>
      <dgm:spPr/>
      <dgm:t>
        <a:bodyPr/>
        <a:lstStyle/>
        <a:p>
          <a:endParaRPr lang="tr-TR"/>
        </a:p>
      </dgm:t>
    </dgm:pt>
    <dgm:pt modelId="{8363C631-4AFB-4539-933E-89ED4749F656}" type="pres">
      <dgm:prSet presAssocID="{7E02E101-6E78-4BC7-8EA4-E19993580B8F}" presName="adorn" presStyleLbl="fgAccFollowNode1" presStyleIdx="4" presStyleCnt="5" custFlipVert="1" custFlipHor="1" custScaleX="27738" custScaleY="18579" custLinFactX="-225605" custLinFactNeighborX="-300000" custLinFactNeighborY="-534"/>
      <dgm:spPr/>
      <dgm:t>
        <a:bodyPr/>
        <a:lstStyle/>
        <a:p>
          <a:endParaRPr lang="tr-TR"/>
        </a:p>
      </dgm:t>
    </dgm:pt>
  </dgm:ptLst>
  <dgm:cxnLst>
    <dgm:cxn modelId="{C1CBA081-9583-4669-914B-96FA4D21F8EB}" srcId="{16800710-A7E9-4B01-952F-3FBA78C14E2F}" destId="{C22C5483-1499-401B-8889-26A053396C7B}" srcOrd="1" destOrd="0" parTransId="{0DBE19BA-8620-45A7-A0FB-612BBB7F8F0C}" sibTransId="{A3CB972C-37E4-454C-8579-BCD061E3D8E9}"/>
    <dgm:cxn modelId="{72D5403B-0691-4249-A6E8-FAD90CD6FC30}" type="presOf" srcId="{AAB1FD50-1021-43F3-8B7E-6E9F17DB1092}" destId="{D1D0F27B-5D4D-4E2F-8E6A-E4C515A8DE9F}" srcOrd="0" destOrd="0" presId="urn:microsoft.com/office/officeart/2005/8/layout/bList2"/>
    <dgm:cxn modelId="{4A51E9C2-6AC4-4D3A-BFD9-0AD3DDAB2DE3}" srcId="{7E02E101-6E78-4BC7-8EA4-E19993580B8F}" destId="{9B8CE79E-ED68-4A66-B7E9-F157BC2F5865}" srcOrd="0" destOrd="0" parTransId="{3A39C999-D40D-41D4-94F8-A12298D47E98}" sibTransId="{302930D0-B810-4C67-A008-44AEDA6A8D2F}"/>
    <dgm:cxn modelId="{BA554D06-7D15-452A-A913-B1C63D13E2AE}" srcId="{16800710-A7E9-4B01-952F-3FBA78C14E2F}" destId="{CBE151BB-A6E3-4EA9-BF8C-DF76EF24E60C}" srcOrd="4" destOrd="0" parTransId="{A289A15B-D2D5-4A67-8355-37B08827E158}" sibTransId="{DFD02D47-1965-4F97-971B-2605FDE7FC5D}"/>
    <dgm:cxn modelId="{1CC85786-D658-482D-97B0-80E012E86E8E}" srcId="{E217A428-0CB7-4B60-B8CE-22E4C7DA5778}" destId="{16800710-A7E9-4B01-952F-3FBA78C14E2F}" srcOrd="0" destOrd="0" parTransId="{39478275-B175-4273-B272-EBAC706F26E1}" sibTransId="{3C69B8BC-B727-41D1-873D-76F9DE4434B1}"/>
    <dgm:cxn modelId="{3B07B8EF-0B1D-4BAB-989B-9EFA36B36DC1}" type="presOf" srcId="{C01EACD6-B908-42ED-B587-4C242C55AB5C}" destId="{E6C33FDF-2FDA-45A7-B891-4832B8AFABC1}" srcOrd="0" destOrd="0" presId="urn:microsoft.com/office/officeart/2005/8/layout/bList2"/>
    <dgm:cxn modelId="{0A2E82AF-2F90-45AF-A75A-205128B2AA92}" srcId="{ECC8DEC4-8366-43D8-856D-2A1A07DC0BA8}" destId="{534D4D26-1989-46F1-818F-34C093303EFD}" srcOrd="0" destOrd="0" parTransId="{984C7576-675F-4C7F-9435-143597FBB212}" sibTransId="{4B0B7DC7-14B2-49AB-8481-4265D6D35159}"/>
    <dgm:cxn modelId="{5B0A4A58-6E75-403F-BFEB-4FC94353EE0C}" type="presOf" srcId="{C22C5483-1499-401B-8889-26A053396C7B}" destId="{17C431FF-3F10-407F-872B-31A276CE200E}" srcOrd="0" destOrd="1" presId="urn:microsoft.com/office/officeart/2005/8/layout/bList2"/>
    <dgm:cxn modelId="{94B84DB1-B72C-4BBD-91B2-EEA00BE17280}" type="presOf" srcId="{3C69B8BC-B727-41D1-873D-76F9DE4434B1}" destId="{EC1D81F2-AFAB-4594-AABB-621B4859D727}" srcOrd="0" destOrd="0" presId="urn:microsoft.com/office/officeart/2005/8/layout/bList2"/>
    <dgm:cxn modelId="{60EA6D16-BD85-4B5D-9E3B-13080ABCF62F}" srcId="{E217A428-0CB7-4B60-B8CE-22E4C7DA5778}" destId="{FA08D212-F61C-4CEB-8684-6A6A579B1CE6}" srcOrd="2" destOrd="0" parTransId="{882C629D-4821-4F45-9857-39658A4DBD78}" sibTransId="{2CB583E6-AC47-40B8-9F1A-9C4C75321A5C}"/>
    <dgm:cxn modelId="{6C343048-7E1F-4E1C-A022-E828E678FDB3}" type="presOf" srcId="{16800710-A7E9-4B01-952F-3FBA78C14E2F}" destId="{2506B007-8C6E-4742-83CD-0039C38CA4CE}" srcOrd="1" destOrd="0" presId="urn:microsoft.com/office/officeart/2005/8/layout/bList2"/>
    <dgm:cxn modelId="{ACFCBC16-8184-4925-A5B0-8233225F0171}" type="presOf" srcId="{FA08D212-F61C-4CEB-8684-6A6A579B1CE6}" destId="{2EED7D99-DF90-48B5-881B-127B9DE0A4A4}" srcOrd="1" destOrd="0" presId="urn:microsoft.com/office/officeart/2005/8/layout/bList2"/>
    <dgm:cxn modelId="{5B2CBA97-381B-4F48-B5BE-351E5820ECBF}" type="presOf" srcId="{413FE986-E26C-4608-B3C7-C796DB1491E0}" destId="{A9D77970-6DFD-4579-8096-6D83C93AC501}" srcOrd="0" destOrd="0" presId="urn:microsoft.com/office/officeart/2005/8/layout/bList2"/>
    <dgm:cxn modelId="{5DAF4637-5BBC-4D64-97AC-BE7F18550787}" type="presOf" srcId="{16800710-A7E9-4B01-952F-3FBA78C14E2F}" destId="{FBEC8F83-E3C9-44B9-A8D5-48E46C50B751}" srcOrd="0" destOrd="0" presId="urn:microsoft.com/office/officeart/2005/8/layout/bList2"/>
    <dgm:cxn modelId="{059A83D6-E952-405C-BCED-3D6FF122A0DE}" type="presOf" srcId="{ECC8DEC4-8366-43D8-856D-2A1A07DC0BA8}" destId="{0D4E31A4-924C-4EB0-BC8B-940AFAAF6F5B}" srcOrd="0" destOrd="0" presId="urn:microsoft.com/office/officeart/2005/8/layout/bList2"/>
    <dgm:cxn modelId="{93D358BF-D7C5-4A20-8D27-56E79D3D46D3}" type="presOf" srcId="{E217A428-0CB7-4B60-B8CE-22E4C7DA5778}" destId="{2B0E3B70-12FB-428A-BB22-494108EC13B3}" srcOrd="0" destOrd="0" presId="urn:microsoft.com/office/officeart/2005/8/layout/bList2"/>
    <dgm:cxn modelId="{ED014A90-795A-4287-AB65-31E00792B895}" type="presOf" srcId="{F81C7279-49EB-4FD9-9DB6-74546828BD58}" destId="{17C431FF-3F10-407F-872B-31A276CE200E}" srcOrd="0" destOrd="5" presId="urn:microsoft.com/office/officeart/2005/8/layout/bList2"/>
    <dgm:cxn modelId="{58B01C44-8DFD-4658-B2FD-B660D96B8325}" srcId="{FA08D212-F61C-4CEB-8684-6A6A579B1CE6}" destId="{413FE986-E26C-4608-B3C7-C796DB1491E0}" srcOrd="0" destOrd="0" parTransId="{0591C291-D609-4F67-9963-19BD8C95BA8E}" sibTransId="{D0D7E5E1-2106-42DA-B688-B7A3B6600316}"/>
    <dgm:cxn modelId="{C33E2D94-E658-4445-82F6-F0656F33083E}" type="presOf" srcId="{DBF11E04-6EBC-4C8E-9F37-E7D2B9CF9462}" destId="{0BA483A3-2FBD-4587-B86D-B40EE97FD499}" srcOrd="0" destOrd="0" presId="urn:microsoft.com/office/officeart/2005/8/layout/bList2"/>
    <dgm:cxn modelId="{30A184AA-8250-467B-BB81-EB956CE9AB4E}" srcId="{16800710-A7E9-4B01-952F-3FBA78C14E2F}" destId="{56B43D84-FAF9-4C1C-8D11-3A0C0F5D85FC}" srcOrd="6" destOrd="0" parTransId="{21720FDB-1663-4DD9-9D21-B4ABD7B161E7}" sibTransId="{6191BD4A-4555-418D-8F72-CEE31199B4FC}"/>
    <dgm:cxn modelId="{4999BC89-854E-4E21-9956-DFAA0B20DB0D}" type="presOf" srcId="{B92233D0-773D-49AB-A082-DAC32B5F7D4F}" destId="{17C431FF-3F10-407F-872B-31A276CE200E}" srcOrd="0" destOrd="0" presId="urn:microsoft.com/office/officeart/2005/8/layout/bList2"/>
    <dgm:cxn modelId="{DAEB1311-0B83-473C-BF57-16C4C96A6E32}" type="presOf" srcId="{7E02E101-6E78-4BC7-8EA4-E19993580B8F}" destId="{4CF2964A-418D-4E37-B788-69120723D59C}" srcOrd="1" destOrd="0" presId="urn:microsoft.com/office/officeart/2005/8/layout/bList2"/>
    <dgm:cxn modelId="{D201A206-E3E7-4028-81DD-6D3A44238BF6}" type="presOf" srcId="{ECC8DEC4-8366-43D8-856D-2A1A07DC0BA8}" destId="{DB6B7584-3F72-474D-8A6C-B9C25E8C2F4D}" srcOrd="1" destOrd="0" presId="urn:microsoft.com/office/officeart/2005/8/layout/bList2"/>
    <dgm:cxn modelId="{9A8429D0-36B0-4A6A-A5E0-525268BD74DD}" type="presOf" srcId="{30287B53-2D9C-48C2-9C0E-22BE3DF03889}" destId="{71F1CC14-43E1-4FD6-A885-3B966BABAFB7}" srcOrd="0" destOrd="0" presId="urn:microsoft.com/office/officeart/2005/8/layout/bList2"/>
    <dgm:cxn modelId="{C8CFF1E3-4F47-4814-B729-E9338D9625E3}" type="presOf" srcId="{30287B53-2D9C-48C2-9C0E-22BE3DF03889}" destId="{6E521DB3-3648-4425-83E8-A64E2094C4ED}" srcOrd="1" destOrd="0" presId="urn:microsoft.com/office/officeart/2005/8/layout/bList2"/>
    <dgm:cxn modelId="{0CFA0655-74C9-4BB8-A054-09A247A344AA}" type="presOf" srcId="{734B6B9E-0F82-4015-81E6-4CCADF021E0A}" destId="{17C431FF-3F10-407F-872B-31A276CE200E}" srcOrd="0" destOrd="2" presId="urn:microsoft.com/office/officeart/2005/8/layout/bList2"/>
    <dgm:cxn modelId="{70D60613-9DD9-4D9B-AAC3-065C13A78DF0}" srcId="{30287B53-2D9C-48C2-9C0E-22BE3DF03889}" destId="{C01EACD6-B908-42ED-B587-4C242C55AB5C}" srcOrd="0" destOrd="0" parTransId="{FA411A34-2283-4B95-9C40-D381148BDA08}" sibTransId="{C954335D-38C9-4DC8-99CC-FB2233174F9F}"/>
    <dgm:cxn modelId="{2DAF3B69-5666-48CF-A8F9-7835DAFE84F3}" type="presOf" srcId="{96001E21-F7D2-4030-8077-BEB024D5D268}" destId="{17C431FF-3F10-407F-872B-31A276CE200E}" srcOrd="0" destOrd="3" presId="urn:microsoft.com/office/officeart/2005/8/layout/bList2"/>
    <dgm:cxn modelId="{76FB5630-B0C6-4B2A-9A2F-8DB43F907480}" srcId="{E217A428-0CB7-4B60-B8CE-22E4C7DA5778}" destId="{30287B53-2D9C-48C2-9C0E-22BE3DF03889}" srcOrd="1" destOrd="0" parTransId="{F4ED722D-2656-45A1-A1D9-2EEF522B26CB}" sibTransId="{DBF11E04-6EBC-4C8E-9F37-E7D2B9CF9462}"/>
    <dgm:cxn modelId="{BC63F8D0-D470-45B1-BB42-5E5D2FD82432}" srcId="{16800710-A7E9-4B01-952F-3FBA78C14E2F}" destId="{96001E21-F7D2-4030-8077-BEB024D5D268}" srcOrd="3" destOrd="0" parTransId="{633F737D-BCB5-444D-A645-FA29FC4E0623}" sibTransId="{3FD627AE-B0D1-4801-907B-46911699DB26}"/>
    <dgm:cxn modelId="{F38C00BC-4CCD-47ED-A52F-D1AD284D430A}" srcId="{16800710-A7E9-4B01-952F-3FBA78C14E2F}" destId="{734B6B9E-0F82-4015-81E6-4CCADF021E0A}" srcOrd="2" destOrd="0" parTransId="{689FE464-DBB4-4DA5-8A18-F326CCF9A00D}" sibTransId="{E7C8409C-C23C-476A-8FDE-1C6F23939CFF}"/>
    <dgm:cxn modelId="{A51B0FC9-01A3-4BB3-B9BD-6A7C6B1BB985}" type="presOf" srcId="{534D4D26-1989-46F1-818F-34C093303EFD}" destId="{EE1B1ACE-9202-4EFB-924D-CAF8088D1788}" srcOrd="0" destOrd="0" presId="urn:microsoft.com/office/officeart/2005/8/layout/bList2"/>
    <dgm:cxn modelId="{DE5BF64B-0BDA-4FB0-B89E-77C80D7D5A00}" srcId="{E217A428-0CB7-4B60-B8CE-22E4C7DA5778}" destId="{ECC8DEC4-8366-43D8-856D-2A1A07DC0BA8}" srcOrd="3" destOrd="0" parTransId="{27A0B9B5-4497-45B0-B996-CB0F03BEC320}" sibTransId="{AAB1FD50-1021-43F3-8B7E-6E9F17DB1092}"/>
    <dgm:cxn modelId="{C3DEE055-C9C0-4215-8B6E-37CD7C68CB13}" type="presOf" srcId="{CBE151BB-A6E3-4EA9-BF8C-DF76EF24E60C}" destId="{17C431FF-3F10-407F-872B-31A276CE200E}" srcOrd="0" destOrd="4" presId="urn:microsoft.com/office/officeart/2005/8/layout/bList2"/>
    <dgm:cxn modelId="{19CC9FD4-5EA5-4D32-8AC0-25370D10B254}" srcId="{E217A428-0CB7-4B60-B8CE-22E4C7DA5778}" destId="{7E02E101-6E78-4BC7-8EA4-E19993580B8F}" srcOrd="4" destOrd="0" parTransId="{C020999C-8FCE-4420-B6F3-AB07016D40EE}" sibTransId="{4EE4BB75-E0F6-4DA1-B119-C9207FF3B0B7}"/>
    <dgm:cxn modelId="{894248E6-7A11-479D-A0E3-9543D1B149E8}" srcId="{16800710-A7E9-4B01-952F-3FBA78C14E2F}" destId="{B92233D0-773D-49AB-A082-DAC32B5F7D4F}" srcOrd="0" destOrd="0" parTransId="{55CEF63F-6DF3-4C00-871F-0499CBF475BA}" sibTransId="{5F91E098-B1FA-4187-B2FF-9475C765B67E}"/>
    <dgm:cxn modelId="{D087888D-9F73-40C7-9D3F-DB05EF746840}" type="presOf" srcId="{7E02E101-6E78-4BC7-8EA4-E19993580B8F}" destId="{C0D6AE6C-9566-4CC6-A974-DA7993CDE4FC}" srcOrd="0" destOrd="0" presId="urn:microsoft.com/office/officeart/2005/8/layout/bList2"/>
    <dgm:cxn modelId="{7A3FB56D-EEF5-46DA-878D-CEBFD160AE05}" type="presOf" srcId="{2CB583E6-AC47-40B8-9F1A-9C4C75321A5C}" destId="{036EFDB2-6C95-457A-AAD1-BC94A547A78E}" srcOrd="0" destOrd="0" presId="urn:microsoft.com/office/officeart/2005/8/layout/bList2"/>
    <dgm:cxn modelId="{459E040D-732A-40EC-82E5-53AFC128FFD9}" type="presOf" srcId="{FA08D212-F61C-4CEB-8684-6A6A579B1CE6}" destId="{7296039F-7BD1-4F5B-9990-B9177A74850E}" srcOrd="0" destOrd="0" presId="urn:microsoft.com/office/officeart/2005/8/layout/bList2"/>
    <dgm:cxn modelId="{C7B6907A-06E7-422B-9328-28A28585B348}" type="presOf" srcId="{9B8CE79E-ED68-4A66-B7E9-F157BC2F5865}" destId="{0B25F689-2B99-47D1-9E96-D4CEF7F1B06C}" srcOrd="0" destOrd="0" presId="urn:microsoft.com/office/officeart/2005/8/layout/bList2"/>
    <dgm:cxn modelId="{02DC4790-8D1D-448A-8B2B-146719587990}" srcId="{16800710-A7E9-4B01-952F-3FBA78C14E2F}" destId="{F81C7279-49EB-4FD9-9DB6-74546828BD58}" srcOrd="5" destOrd="0" parTransId="{2FB4536E-2987-4E8E-8315-9B156C3AF598}" sibTransId="{CCB86270-0643-4849-83FF-51B1940D01D8}"/>
    <dgm:cxn modelId="{569D1B4C-B1BD-4C6A-8236-03C1646A36D4}" type="presOf" srcId="{56B43D84-FAF9-4C1C-8D11-3A0C0F5D85FC}" destId="{17C431FF-3F10-407F-872B-31A276CE200E}" srcOrd="0" destOrd="6" presId="urn:microsoft.com/office/officeart/2005/8/layout/bList2"/>
    <dgm:cxn modelId="{4B0C0655-2B82-4717-B98D-9A7E3562A21B}" type="presParOf" srcId="{2B0E3B70-12FB-428A-BB22-494108EC13B3}" destId="{6A316FFA-578F-4D66-BA47-B3D9FA66CF0C}" srcOrd="0" destOrd="0" presId="urn:microsoft.com/office/officeart/2005/8/layout/bList2"/>
    <dgm:cxn modelId="{61754ACA-B46A-4F91-BC58-3BB0328E0341}" type="presParOf" srcId="{6A316FFA-578F-4D66-BA47-B3D9FA66CF0C}" destId="{17C431FF-3F10-407F-872B-31A276CE200E}" srcOrd="0" destOrd="0" presId="urn:microsoft.com/office/officeart/2005/8/layout/bList2"/>
    <dgm:cxn modelId="{4E538305-ABFB-42EE-8DF8-D5AF3D9C045E}" type="presParOf" srcId="{6A316FFA-578F-4D66-BA47-B3D9FA66CF0C}" destId="{FBEC8F83-E3C9-44B9-A8D5-48E46C50B751}" srcOrd="1" destOrd="0" presId="urn:microsoft.com/office/officeart/2005/8/layout/bList2"/>
    <dgm:cxn modelId="{9DBF6C0C-EB9A-49AF-88DD-1F743A379AEF}" type="presParOf" srcId="{6A316FFA-578F-4D66-BA47-B3D9FA66CF0C}" destId="{2506B007-8C6E-4742-83CD-0039C38CA4CE}" srcOrd="2" destOrd="0" presId="urn:microsoft.com/office/officeart/2005/8/layout/bList2"/>
    <dgm:cxn modelId="{F8F93117-7F09-449A-A485-D8AF30E84B5D}" type="presParOf" srcId="{6A316FFA-578F-4D66-BA47-B3D9FA66CF0C}" destId="{5B72C7DD-C471-466D-A861-A0641F7AC5FD}" srcOrd="3" destOrd="0" presId="urn:microsoft.com/office/officeart/2005/8/layout/bList2"/>
    <dgm:cxn modelId="{4AFC9DB1-DC66-4874-A03F-D7396166BB97}" type="presParOf" srcId="{2B0E3B70-12FB-428A-BB22-494108EC13B3}" destId="{EC1D81F2-AFAB-4594-AABB-621B4859D727}" srcOrd="1" destOrd="0" presId="urn:microsoft.com/office/officeart/2005/8/layout/bList2"/>
    <dgm:cxn modelId="{6AFC67AC-0BF5-48DB-8173-B867FD905B57}" type="presParOf" srcId="{2B0E3B70-12FB-428A-BB22-494108EC13B3}" destId="{FFAF95AE-BA5A-48CF-9C6C-2A66E1B0E919}" srcOrd="2" destOrd="0" presId="urn:microsoft.com/office/officeart/2005/8/layout/bList2"/>
    <dgm:cxn modelId="{AA6CB074-2981-49E1-99AC-AE013AAA389D}" type="presParOf" srcId="{FFAF95AE-BA5A-48CF-9C6C-2A66E1B0E919}" destId="{E6C33FDF-2FDA-45A7-B891-4832B8AFABC1}" srcOrd="0" destOrd="0" presId="urn:microsoft.com/office/officeart/2005/8/layout/bList2"/>
    <dgm:cxn modelId="{74C19030-ED2B-4005-9EC9-3CBB31C2837C}" type="presParOf" srcId="{FFAF95AE-BA5A-48CF-9C6C-2A66E1B0E919}" destId="{71F1CC14-43E1-4FD6-A885-3B966BABAFB7}" srcOrd="1" destOrd="0" presId="urn:microsoft.com/office/officeart/2005/8/layout/bList2"/>
    <dgm:cxn modelId="{C4404825-05EC-4354-82E4-EC1B3746366B}" type="presParOf" srcId="{FFAF95AE-BA5A-48CF-9C6C-2A66E1B0E919}" destId="{6E521DB3-3648-4425-83E8-A64E2094C4ED}" srcOrd="2" destOrd="0" presId="urn:microsoft.com/office/officeart/2005/8/layout/bList2"/>
    <dgm:cxn modelId="{FE6A3CD8-53A8-46F2-8B72-7339BDDE5CEC}" type="presParOf" srcId="{FFAF95AE-BA5A-48CF-9C6C-2A66E1B0E919}" destId="{2551917D-708F-49B3-AC73-55FC61076DE0}" srcOrd="3" destOrd="0" presId="urn:microsoft.com/office/officeart/2005/8/layout/bList2"/>
    <dgm:cxn modelId="{CC97EFCC-9C98-490B-BB92-253096D225DA}" type="presParOf" srcId="{2B0E3B70-12FB-428A-BB22-494108EC13B3}" destId="{0BA483A3-2FBD-4587-B86D-B40EE97FD499}" srcOrd="3" destOrd="0" presId="urn:microsoft.com/office/officeart/2005/8/layout/bList2"/>
    <dgm:cxn modelId="{C17D7FA5-7819-41EC-94D5-203E72833765}" type="presParOf" srcId="{2B0E3B70-12FB-428A-BB22-494108EC13B3}" destId="{E174FC7E-DD95-4A81-BA86-D2302886A5D0}" srcOrd="4" destOrd="0" presId="urn:microsoft.com/office/officeart/2005/8/layout/bList2"/>
    <dgm:cxn modelId="{5F642A53-586E-4FFF-A03E-9360CA5F9901}" type="presParOf" srcId="{E174FC7E-DD95-4A81-BA86-D2302886A5D0}" destId="{A9D77970-6DFD-4579-8096-6D83C93AC501}" srcOrd="0" destOrd="0" presId="urn:microsoft.com/office/officeart/2005/8/layout/bList2"/>
    <dgm:cxn modelId="{95CEA14D-C1E0-424A-A3A9-2768EEADA0F7}" type="presParOf" srcId="{E174FC7E-DD95-4A81-BA86-D2302886A5D0}" destId="{7296039F-7BD1-4F5B-9990-B9177A74850E}" srcOrd="1" destOrd="0" presId="urn:microsoft.com/office/officeart/2005/8/layout/bList2"/>
    <dgm:cxn modelId="{BCFB0852-4F33-4600-A28E-5717A8A13BDF}" type="presParOf" srcId="{E174FC7E-DD95-4A81-BA86-D2302886A5D0}" destId="{2EED7D99-DF90-48B5-881B-127B9DE0A4A4}" srcOrd="2" destOrd="0" presId="urn:microsoft.com/office/officeart/2005/8/layout/bList2"/>
    <dgm:cxn modelId="{A7404A39-D78D-4A1F-981B-66A8D5B44DC9}" type="presParOf" srcId="{E174FC7E-DD95-4A81-BA86-D2302886A5D0}" destId="{F5A6B844-07D0-4EE6-8381-2B6D450A0B40}" srcOrd="3" destOrd="0" presId="urn:microsoft.com/office/officeart/2005/8/layout/bList2"/>
    <dgm:cxn modelId="{E17B45CE-0ABD-4FCC-B2CA-73236D080359}" type="presParOf" srcId="{2B0E3B70-12FB-428A-BB22-494108EC13B3}" destId="{036EFDB2-6C95-457A-AAD1-BC94A547A78E}" srcOrd="5" destOrd="0" presId="urn:microsoft.com/office/officeart/2005/8/layout/bList2"/>
    <dgm:cxn modelId="{16E8B89C-6306-4742-B6F5-24EE994466BA}" type="presParOf" srcId="{2B0E3B70-12FB-428A-BB22-494108EC13B3}" destId="{18B51C6A-0872-45A1-B12D-AA0BC005773C}" srcOrd="6" destOrd="0" presId="urn:microsoft.com/office/officeart/2005/8/layout/bList2"/>
    <dgm:cxn modelId="{3289D70E-C0A0-453F-BF2B-73CB754D3BCD}" type="presParOf" srcId="{18B51C6A-0872-45A1-B12D-AA0BC005773C}" destId="{EE1B1ACE-9202-4EFB-924D-CAF8088D1788}" srcOrd="0" destOrd="0" presId="urn:microsoft.com/office/officeart/2005/8/layout/bList2"/>
    <dgm:cxn modelId="{BE745F84-BDB4-4092-8B25-0C65A87E05C1}" type="presParOf" srcId="{18B51C6A-0872-45A1-B12D-AA0BC005773C}" destId="{0D4E31A4-924C-4EB0-BC8B-940AFAAF6F5B}" srcOrd="1" destOrd="0" presId="urn:microsoft.com/office/officeart/2005/8/layout/bList2"/>
    <dgm:cxn modelId="{4F27BF7A-38BF-458C-AC23-BEFC27F3C82B}" type="presParOf" srcId="{18B51C6A-0872-45A1-B12D-AA0BC005773C}" destId="{DB6B7584-3F72-474D-8A6C-B9C25E8C2F4D}" srcOrd="2" destOrd="0" presId="urn:microsoft.com/office/officeart/2005/8/layout/bList2"/>
    <dgm:cxn modelId="{C1A5A801-4A79-4543-8FAA-F52EF30A808F}" type="presParOf" srcId="{18B51C6A-0872-45A1-B12D-AA0BC005773C}" destId="{DABDEB93-6862-49F7-91AF-4C55DF2AFF43}" srcOrd="3" destOrd="0" presId="urn:microsoft.com/office/officeart/2005/8/layout/bList2"/>
    <dgm:cxn modelId="{E2A116A3-943A-4C53-ADE8-6C5B8BD7E208}" type="presParOf" srcId="{2B0E3B70-12FB-428A-BB22-494108EC13B3}" destId="{D1D0F27B-5D4D-4E2F-8E6A-E4C515A8DE9F}" srcOrd="7" destOrd="0" presId="urn:microsoft.com/office/officeart/2005/8/layout/bList2"/>
    <dgm:cxn modelId="{E3EF7AEC-B52C-4A63-A117-8FCEAFC9F128}" type="presParOf" srcId="{2B0E3B70-12FB-428A-BB22-494108EC13B3}" destId="{5EEA26CE-46A6-433E-9B08-F780DE615ABD}" srcOrd="8" destOrd="0" presId="urn:microsoft.com/office/officeart/2005/8/layout/bList2"/>
    <dgm:cxn modelId="{5B7E0E72-8F5C-4114-B16B-503685FD0D88}" type="presParOf" srcId="{5EEA26CE-46A6-433E-9B08-F780DE615ABD}" destId="{0B25F689-2B99-47D1-9E96-D4CEF7F1B06C}" srcOrd="0" destOrd="0" presId="urn:microsoft.com/office/officeart/2005/8/layout/bList2"/>
    <dgm:cxn modelId="{EAAB271C-800A-4A53-AED6-9BBB39FC181E}" type="presParOf" srcId="{5EEA26CE-46A6-433E-9B08-F780DE615ABD}" destId="{C0D6AE6C-9566-4CC6-A974-DA7993CDE4FC}" srcOrd="1" destOrd="0" presId="urn:microsoft.com/office/officeart/2005/8/layout/bList2"/>
    <dgm:cxn modelId="{EA645394-4593-409F-B373-3AEFC3C53137}" type="presParOf" srcId="{5EEA26CE-46A6-433E-9B08-F780DE615ABD}" destId="{4CF2964A-418D-4E37-B788-69120723D59C}" srcOrd="2" destOrd="0" presId="urn:microsoft.com/office/officeart/2005/8/layout/bList2"/>
    <dgm:cxn modelId="{358F0649-2429-44C7-8660-017394A1E9FB}" type="presParOf" srcId="{5EEA26CE-46A6-433E-9B08-F780DE615ABD}" destId="{8363C631-4AFB-4539-933E-89ED4749F65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31FF-3F10-407F-872B-31A276CE200E}">
      <dsp:nvSpPr>
        <dsp:cNvPr id="0" name=""/>
        <dsp:cNvSpPr/>
      </dsp:nvSpPr>
      <dsp:spPr>
        <a:xfrm>
          <a:off x="590607" y="6042"/>
          <a:ext cx="2333183" cy="185582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4447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4857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5225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5746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2828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3294 sayılı Kanun</a:t>
          </a:r>
          <a:endParaRPr lang="tr-TR" sz="1300" kern="1200" dirty="0"/>
        </a:p>
      </dsp:txBody>
      <dsp:txXfrm>
        <a:off x="634091" y="49526"/>
        <a:ext cx="2246215" cy="1812337"/>
      </dsp:txXfrm>
    </dsp:sp>
    <dsp:sp modelId="{2506B007-8C6E-4742-83CD-0039C38CA4CE}">
      <dsp:nvSpPr>
        <dsp:cNvPr id="0" name=""/>
        <dsp:cNvSpPr/>
      </dsp:nvSpPr>
      <dsp:spPr>
        <a:xfrm>
          <a:off x="559100" y="1929780"/>
          <a:ext cx="2350341"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Sigorta Primi Teşvik, Destek ve</a:t>
          </a:r>
        </a:p>
        <a:p>
          <a:pPr lvl="0" algn="l" defTabSz="533400" rtl="0">
            <a:lnSpc>
              <a:spcPct val="90000"/>
            </a:lnSpc>
            <a:spcBef>
              <a:spcPct val="0"/>
            </a:spcBef>
            <a:spcAft>
              <a:spcPct val="35000"/>
            </a:spcAft>
          </a:pPr>
          <a:r>
            <a:rPr lang="tr-TR" sz="1200" b="1" kern="1200" dirty="0" smtClean="0"/>
            <a:t>İndirimler</a:t>
          </a:r>
          <a:endParaRPr lang="tr-TR" sz="1200" kern="1200" dirty="0"/>
        </a:p>
      </dsp:txBody>
      <dsp:txXfrm>
        <a:off x="559100" y="1929780"/>
        <a:ext cx="1655169" cy="691037"/>
      </dsp:txXfrm>
    </dsp:sp>
    <dsp:sp modelId="{5B72C7DD-C471-466D-A861-A0641F7AC5FD}">
      <dsp:nvSpPr>
        <dsp:cNvPr id="0" name=""/>
        <dsp:cNvSpPr/>
      </dsp:nvSpPr>
      <dsp:spPr>
        <a:xfrm>
          <a:off x="2148582" y="1913200"/>
          <a:ext cx="719404" cy="708207"/>
        </a:xfrm>
        <a:prstGeom prst="ellipse">
          <a:avLst/>
        </a:prstGeom>
        <a:blipFill rotWithShape="1">
          <a:blip xmlns:r="http://schemas.openxmlformats.org/officeDocument/2006/relationships" r:embed="rId1"/>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C33FDF-2FDA-45A7-B891-4832B8AFABC1}">
      <dsp:nvSpPr>
        <dsp:cNvPr id="0" name=""/>
        <dsp:cNvSpPr/>
      </dsp:nvSpPr>
      <dsp:spPr>
        <a:xfrm>
          <a:off x="648078" y="3024332"/>
          <a:ext cx="2152859" cy="15789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Kanunun  81.maddesi birinci fıkra (j) bendi</a:t>
          </a:r>
          <a:endParaRPr lang="tr-TR" sz="1300" kern="1200" dirty="0"/>
        </a:p>
      </dsp:txBody>
      <dsp:txXfrm>
        <a:off x="685074" y="3061328"/>
        <a:ext cx="2078867" cy="1541928"/>
      </dsp:txXfrm>
    </dsp:sp>
    <dsp:sp modelId="{6E521DB3-3648-4425-83E8-A64E2094C4ED}">
      <dsp:nvSpPr>
        <dsp:cNvPr id="0" name=""/>
        <dsp:cNvSpPr/>
      </dsp:nvSpPr>
      <dsp:spPr>
        <a:xfrm>
          <a:off x="648078" y="468051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 4/b  Beş   Puanlık İndirim</a:t>
          </a:r>
          <a:endParaRPr lang="tr-TR" sz="1200" kern="1200" dirty="0"/>
        </a:p>
      </dsp:txBody>
      <dsp:txXfrm>
        <a:off x="648078" y="4680517"/>
        <a:ext cx="1516098" cy="691037"/>
      </dsp:txXfrm>
    </dsp:sp>
    <dsp:sp modelId="{2551917D-708F-49B3-AC73-55FC61076DE0}">
      <dsp:nvSpPr>
        <dsp:cNvPr id="0" name=""/>
        <dsp:cNvSpPr/>
      </dsp:nvSpPr>
      <dsp:spPr>
        <a:xfrm>
          <a:off x="2016222" y="4680520"/>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D77970-6DFD-4579-8096-6D83C93AC501}">
      <dsp:nvSpPr>
        <dsp:cNvPr id="0" name=""/>
        <dsp:cNvSpPr/>
      </dsp:nvSpPr>
      <dsp:spPr>
        <a:xfrm>
          <a:off x="3277094" y="3024336"/>
          <a:ext cx="2152859" cy="160706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Ondan Az Sigortalı Çalıştıran Çok Tehlikeli ve Tehlikeli Sınıfta Yer Alan İşyerlerinde İş Sağlığı ve Güvenliği Hizmetlerinin Desteklenmesi</a:t>
          </a:r>
          <a:endParaRPr lang="tr-TR" sz="1300" kern="1200" dirty="0"/>
        </a:p>
      </dsp:txBody>
      <dsp:txXfrm>
        <a:off x="3314749" y="3061991"/>
        <a:ext cx="2077549" cy="1569409"/>
      </dsp:txXfrm>
    </dsp:sp>
    <dsp:sp modelId="{2EED7D99-DF90-48B5-881B-127B9DE0A4A4}">
      <dsp:nvSpPr>
        <dsp:cNvPr id="0" name=""/>
        <dsp:cNvSpPr/>
      </dsp:nvSpPr>
      <dsp:spPr>
        <a:xfrm>
          <a:off x="3277094" y="4692493"/>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İş Sağlığı ve Güvenliği Hizmetlerinin Desteklenmesi</a:t>
          </a:r>
          <a:endParaRPr lang="tr-TR" sz="1200" kern="1200" dirty="0"/>
        </a:p>
      </dsp:txBody>
      <dsp:txXfrm>
        <a:off x="3277094" y="4692493"/>
        <a:ext cx="1516098" cy="691037"/>
      </dsp:txXfrm>
    </dsp:sp>
    <dsp:sp modelId="{F5A6B844-07D0-4EE6-8381-2B6D450A0B40}">
      <dsp:nvSpPr>
        <dsp:cNvPr id="0" name=""/>
        <dsp:cNvSpPr/>
      </dsp:nvSpPr>
      <dsp:spPr>
        <a:xfrm>
          <a:off x="7275070" y="1773737"/>
          <a:ext cx="753500" cy="753500"/>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E1B1ACE-9202-4EFB-924D-CAF8088D1788}">
      <dsp:nvSpPr>
        <dsp:cNvPr id="0" name=""/>
        <dsp:cNvSpPr/>
      </dsp:nvSpPr>
      <dsp:spPr>
        <a:xfrm>
          <a:off x="3470309" y="37192"/>
          <a:ext cx="2152859" cy="18409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just" defTabSz="577850" rtl="0">
            <a:lnSpc>
              <a:spcPct val="90000"/>
            </a:lnSpc>
            <a:spcBef>
              <a:spcPct val="0"/>
            </a:spcBef>
            <a:spcAft>
              <a:spcPct val="15000"/>
            </a:spcAft>
            <a:buChar char="••"/>
          </a:pPr>
          <a:r>
            <a:rPr lang="tr-TR" sz="1300" b="0" kern="1200" dirty="0" smtClean="0"/>
            <a:t>Çok Tehlikeli Sınıfta Yer alan ve Ondan Fazla Çalışanı Olan İşyerlerinde İşsizlik Sigortası Prim İndirimi Uygulaması</a:t>
          </a:r>
          <a:endParaRPr lang="tr-TR" sz="1300" b="0" kern="1200" dirty="0"/>
        </a:p>
      </dsp:txBody>
      <dsp:txXfrm>
        <a:off x="3513445" y="80328"/>
        <a:ext cx="2066587" cy="1797820"/>
      </dsp:txXfrm>
    </dsp:sp>
    <dsp:sp modelId="{DB6B7584-3F72-474D-8A6C-B9C25E8C2F4D}">
      <dsp:nvSpPr>
        <dsp:cNvPr id="0" name=""/>
        <dsp:cNvSpPr/>
      </dsp:nvSpPr>
      <dsp:spPr>
        <a:xfrm>
          <a:off x="3473193" y="1930596"/>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İşsizlik Sigortası Primi Teşviki</a:t>
          </a:r>
          <a:endParaRPr lang="tr-TR" sz="1200" b="1" kern="1200" dirty="0"/>
        </a:p>
      </dsp:txBody>
      <dsp:txXfrm>
        <a:off x="3473193" y="1930596"/>
        <a:ext cx="1516098" cy="691037"/>
      </dsp:txXfrm>
    </dsp:sp>
    <dsp:sp modelId="{DABDEB93-6862-49F7-91AF-4C55DF2AFF43}">
      <dsp:nvSpPr>
        <dsp:cNvPr id="0" name=""/>
        <dsp:cNvSpPr/>
      </dsp:nvSpPr>
      <dsp:spPr>
        <a:xfrm>
          <a:off x="4625323" y="4608512"/>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25F689-2B99-47D1-9E96-D4CEF7F1B06C}">
      <dsp:nvSpPr>
        <dsp:cNvPr id="0" name=""/>
        <dsp:cNvSpPr/>
      </dsp:nvSpPr>
      <dsp:spPr>
        <a:xfrm>
          <a:off x="6048668" y="17445"/>
          <a:ext cx="2152859" cy="18835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Kanunun geçici 78. maddesi</a:t>
          </a:r>
          <a:endParaRPr lang="tr-TR" sz="1300" kern="1200" dirty="0"/>
        </a:p>
      </dsp:txBody>
      <dsp:txXfrm>
        <a:off x="6092803" y="61580"/>
        <a:ext cx="2064589" cy="1839456"/>
      </dsp:txXfrm>
    </dsp:sp>
    <dsp:sp modelId="{4CF2964A-418D-4E37-B788-69120723D59C}">
      <dsp:nvSpPr>
        <dsp:cNvPr id="0" name=""/>
        <dsp:cNvSpPr/>
      </dsp:nvSpPr>
      <dsp:spPr>
        <a:xfrm>
          <a:off x="6048668" y="193195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tr-TR" sz="1200" kern="1200" dirty="0" smtClean="0"/>
            <a:t>Asgari Ücret Desteği</a:t>
          </a:r>
          <a:endParaRPr lang="tr-TR" sz="1200" kern="1200" dirty="0"/>
        </a:p>
      </dsp:txBody>
      <dsp:txXfrm>
        <a:off x="6048668" y="1931957"/>
        <a:ext cx="1516098" cy="691037"/>
      </dsp:txXfrm>
    </dsp:sp>
    <dsp:sp modelId="{8363C631-4AFB-4539-933E-89ED4749F656}">
      <dsp:nvSpPr>
        <dsp:cNvPr id="0" name=""/>
        <dsp:cNvSpPr/>
      </dsp:nvSpPr>
      <dsp:spPr>
        <a:xfrm flipH="1" flipV="1">
          <a:off x="2376266" y="5184576"/>
          <a:ext cx="209006" cy="139992"/>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CD56B7-B681-495E-B086-5E0FB67D7487}" type="datetimeFigureOut">
              <a:rPr lang="tr-TR"/>
              <a:pPr>
                <a:defRPr/>
              </a:pPr>
              <a:t>10.03.2019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B03CA1-86DC-4A55-8FC9-99B82A45DC0A}" type="slidenum">
              <a:rPr lang="tr-TR"/>
              <a:pPr>
                <a:defRPr/>
              </a:pPr>
              <a:t>‹#›</a:t>
            </a:fld>
            <a:endParaRPr lang="tr-TR"/>
          </a:p>
        </p:txBody>
      </p:sp>
    </p:spTree>
    <p:extLst>
      <p:ext uri="{BB962C8B-B14F-4D97-AF65-F5344CB8AC3E}">
        <p14:creationId xmlns:p14="http://schemas.microsoft.com/office/powerpoint/2010/main" val="75485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813DE-7FA3-4F48-B017-B13B512B29CA}" type="datetimeFigureOut">
              <a:rPr lang="tr-TR"/>
              <a:pPr>
                <a:defRPr/>
              </a:pPr>
              <a:t>10.03.2019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E42ECC-B55D-404F-8053-F789354627B5}" type="slidenum">
              <a:rPr lang="tr-TR"/>
              <a:pPr>
                <a:defRPr/>
              </a:pPr>
              <a:t>‹#›</a:t>
            </a:fld>
            <a:endParaRPr lang="tr-TR"/>
          </a:p>
        </p:txBody>
      </p:sp>
    </p:spTree>
    <p:extLst>
      <p:ext uri="{BB962C8B-B14F-4D97-AF65-F5344CB8AC3E}">
        <p14:creationId xmlns:p14="http://schemas.microsoft.com/office/powerpoint/2010/main" val="24232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2E42ECC-B55D-404F-8053-F789354627B5}" type="slidenum">
              <a:rPr lang="tr-TR" smtClean="0"/>
              <a:pPr>
                <a:defRPr/>
              </a:pPr>
              <a:t>1</a:t>
            </a:fld>
            <a:endParaRPr lang="tr-TR"/>
          </a:p>
        </p:txBody>
      </p:sp>
    </p:spTree>
    <p:extLst>
      <p:ext uri="{BB962C8B-B14F-4D97-AF65-F5344CB8AC3E}">
        <p14:creationId xmlns:p14="http://schemas.microsoft.com/office/powerpoint/2010/main" val="2619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0 Resim" descr="q1.png"/>
          <p:cNvPicPr>
            <a:picLocks noChangeAspect="1"/>
          </p:cNvPicPr>
          <p:nvPr userDrawn="1"/>
        </p:nvPicPr>
        <p:blipFill>
          <a:blip r:embed="rId2"/>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1 Resim" descr="q1.png"/>
          <p:cNvPicPr>
            <a:picLocks noChangeAspect="1"/>
          </p:cNvPicPr>
          <p:nvPr userDrawn="1"/>
        </p:nvPicPr>
        <p:blipFill>
          <a:blip r:embed="rId2"/>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b="1" dirty="0" smtClean="0">
                <a:solidFill>
                  <a:srgbClr val="046CA6"/>
                </a:solidFill>
                <a:latin typeface="Calibri" pitchFamily="34" charset="0"/>
              </a:rPr>
              <a:t>          Arz ederim.</a:t>
            </a:r>
            <a:endParaRPr lang="en-US" sz="4000" b="1" dirty="0" smtClean="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10 Mart 2019</a:t>
            </a:fld>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4"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5"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10 Mart 2019</a:t>
            </a:fld>
            <a:endParaRPr lang="tr-TR" dirty="0">
              <a:solidFill>
                <a:srgbClr val="046CA6"/>
              </a:solidFill>
            </a:endParaRPr>
          </a:p>
        </p:txBody>
      </p:sp>
      <p:sp>
        <p:nvSpPr>
          <p:cNvPr id="4" name="4 Metin kutusu"/>
          <p:cNvSpPr txBox="1">
            <a:spLocks noChangeArrowheads="1"/>
          </p:cNvSpPr>
          <p:nvPr userDrawn="1"/>
        </p:nvSpPr>
        <p:spPr bwMode="auto">
          <a:xfrm>
            <a:off x="8597900" y="6543675"/>
            <a:ext cx="571500" cy="461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1200" b="1" smtClean="0">
              <a:solidFill>
                <a:srgbClr val="046CA6"/>
              </a:solidFill>
            </a:endParaRPr>
          </a:p>
          <a:p>
            <a:pPr eaLnBrk="1" hangingPunct="1">
              <a:defRPr/>
            </a:pPr>
            <a:endParaRPr lang="tr-TR" sz="1200" b="1" smtClean="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8"/>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a:solidFill>
                <a:srgbClr val="046CA6"/>
              </a:solidFill>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p:spPr>
        <p:txBody>
          <a:bodyPr/>
          <a:lstStyle/>
          <a:p>
            <a:pPr>
              <a:defRPr/>
            </a:pPr>
            <a:endParaRPr lang="tr-TR">
              <a:solidFill>
                <a:srgbClr val="046CA6"/>
              </a:solidFill>
            </a:endParaRP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rgbClr val="046CA6"/>
                </a:solidFill>
                <a:latin typeface="Arial" charset="0"/>
              </a:defRPr>
            </a:lvl1pPr>
          </a:lstStyle>
          <a:p>
            <a:pPr>
              <a:defRPr/>
            </a:pPr>
            <a:endParaRPr lang="tr-TR"/>
          </a:p>
        </p:txBody>
      </p:sp>
      <p:sp>
        <p:nvSpPr>
          <p:cNvPr id="2" name="Dikdörtgen 1"/>
          <p:cNvSpPr/>
          <p:nvPr userDrawn="1"/>
        </p:nvSpPr>
        <p:spPr>
          <a:xfrm>
            <a:off x="8257183" y="6524625"/>
            <a:ext cx="402674" cy="307777"/>
          </a:xfrm>
          <a:prstGeom prst="rect">
            <a:avLst/>
          </a:prstGeom>
        </p:spPr>
        <p:txBody>
          <a:bodyPr wrap="none">
            <a:spAutoFit/>
          </a:bodyPr>
          <a:lstStyle/>
          <a:p>
            <a:fld id="{0FDBD85D-5BD9-4608-81B9-77DB58A2EF95}" type="slidenum">
              <a:rPr lang="tr-TR" sz="1400" smtClean="0"/>
              <a:pPr/>
              <a:t>‹#›</a:t>
            </a:fld>
            <a:endParaRPr lang="tr-TR" sz="14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Başlık 2"/>
          <p:cNvSpPr>
            <a:spLocks noGrp="1"/>
          </p:cNvSpPr>
          <p:nvPr>
            <p:ph type="ctrTitle"/>
          </p:nvPr>
        </p:nvSpPr>
        <p:spPr>
          <a:xfrm>
            <a:off x="2786063" y="142875"/>
            <a:ext cx="6000750" cy="1714500"/>
          </a:xfrm>
        </p:spPr>
        <p:txBody>
          <a:bodyPr/>
          <a:lstStyle/>
          <a:p>
            <a:pPr algn="ctr"/>
            <a:r>
              <a:rPr lang="tr-TR" sz="2800" dirty="0" smtClean="0"/>
              <a:t>SOSYAL GÜVENLİK KURUMU BAŞKANLIĞI</a:t>
            </a:r>
          </a:p>
        </p:txBody>
      </p:sp>
      <p:sp>
        <p:nvSpPr>
          <p:cNvPr id="12290" name="Alt Başlık 3"/>
          <p:cNvSpPr>
            <a:spLocks noGrp="1"/>
          </p:cNvSpPr>
          <p:nvPr>
            <p:ph type="subTitle" idx="1"/>
          </p:nvPr>
        </p:nvSpPr>
        <p:spPr>
          <a:xfrm>
            <a:off x="214313" y="4724400"/>
            <a:ext cx="8643937" cy="1919288"/>
          </a:xfrm>
          <a:noFill/>
          <a:ln>
            <a:miter lim="800000"/>
            <a:headEnd/>
            <a:tailEnd/>
          </a:ln>
        </p:spPr>
        <p:txBody>
          <a:bodyPr vert="horz" wrap="square" lIns="91440" tIns="45720" rIns="91440" bIns="45720" numCol="1" anchor="t" anchorCtr="0" compatLnSpc="1">
            <a:prstTxWarp prst="textNoShape">
              <a:avLst/>
            </a:prstTxWarp>
          </a:bodyPr>
          <a:lstStyle/>
          <a:p>
            <a:endParaRPr lang="tr-TR" sz="3200" b="1" dirty="0" smtClean="0">
              <a:solidFill>
                <a:srgbClr val="FFFFFF"/>
              </a:solidFill>
              <a:ea typeface="+mj-ea"/>
              <a:cs typeface="+mj-cs"/>
            </a:endParaRPr>
          </a:p>
          <a:p>
            <a:r>
              <a:rPr lang="tr-TR" sz="3200" b="1" dirty="0" smtClean="0">
                <a:solidFill>
                  <a:srgbClr val="FFFFFF"/>
                </a:solidFill>
                <a:ea typeface="+mj-ea"/>
                <a:cs typeface="+mj-cs"/>
              </a:rPr>
              <a:t>Sigorta </a:t>
            </a:r>
            <a:r>
              <a:rPr lang="tr-TR" sz="3200" b="1" dirty="0">
                <a:solidFill>
                  <a:srgbClr val="FFFFFF"/>
                </a:solidFill>
                <a:ea typeface="+mj-ea"/>
                <a:cs typeface="+mj-cs"/>
              </a:rPr>
              <a:t>Primleri Genel Müdürlüğü</a:t>
            </a:r>
            <a:br>
              <a:rPr lang="tr-TR" sz="3200" b="1" dirty="0">
                <a:solidFill>
                  <a:srgbClr val="FFFFFF"/>
                </a:solidFill>
                <a:ea typeface="+mj-ea"/>
                <a:cs typeface="+mj-cs"/>
              </a:rPr>
            </a:br>
            <a:r>
              <a:rPr lang="tr-TR" b="1" dirty="0" smtClean="0">
                <a:solidFill>
                  <a:srgbClr val="FFFFFF"/>
                </a:solidFill>
                <a:ea typeface="+mj-ea"/>
                <a:cs typeface="+mj-cs"/>
              </a:rPr>
              <a:t>2019/MART</a:t>
            </a:r>
            <a:endParaRPr lang="tr-TR"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71750" y="0"/>
            <a:ext cx="6572250" cy="706438"/>
          </a:xfrm>
        </p:spPr>
        <p:txBody>
          <a:bodyPr/>
          <a:lstStyle/>
          <a:p>
            <a:pPr eaLnBrk="1" hangingPunct="1"/>
            <a:r>
              <a:rPr lang="tr-TR" altLang="tr-TR" sz="2200" b="1" kern="1200" dirty="0" smtClean="0">
                <a:solidFill>
                  <a:srgbClr val="FFFFFF"/>
                </a:solidFill>
              </a:rPr>
              <a:t>İLAVE 6 PUANLIK İNDİRİM</a:t>
            </a:r>
            <a:endParaRPr lang="tr-TR" altLang="tr-TR" sz="2200" b="1" dirty="0" smtClean="0">
              <a:cs typeface="Arial" charset="0"/>
            </a:endParaRPr>
          </a:p>
        </p:txBody>
      </p:sp>
      <p:sp>
        <p:nvSpPr>
          <p:cNvPr id="22530"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2531" name="Dikdörtgen 1"/>
          <p:cNvSpPr>
            <a:spLocks noChangeArrowheads="1"/>
          </p:cNvSpPr>
          <p:nvPr/>
        </p:nvSpPr>
        <p:spPr bwMode="auto">
          <a:xfrm>
            <a:off x="107504" y="1356305"/>
            <a:ext cx="8641209" cy="1354217"/>
          </a:xfrm>
          <a:prstGeom prst="rect">
            <a:avLst/>
          </a:prstGeom>
          <a:noFill/>
          <a:ln w="9525">
            <a:noFill/>
            <a:miter lim="800000"/>
            <a:headEnd/>
            <a:tailEnd/>
          </a:ln>
        </p:spPr>
        <p:txBody>
          <a:bodyPr wrap="square" anchor="ctr">
            <a:spAutoFit/>
          </a:bodyPr>
          <a:lstStyle/>
          <a:p>
            <a:pPr algn="just" eaLnBrk="0" hangingPunct="0"/>
            <a:endParaRPr lang="tr-TR" sz="2000" b="1" dirty="0">
              <a:solidFill>
                <a:srgbClr val="035B8D"/>
              </a:solidFill>
              <a:latin typeface="Calibri" pitchFamily="34" charset="0"/>
              <a:cs typeface="Times New Roman" pitchFamily="18" charset="0"/>
            </a:endParaRPr>
          </a:p>
          <a:p>
            <a:pPr algn="just" eaLnBrk="0" hangingPunct="0"/>
            <a:r>
              <a:rPr lang="tr-TR" sz="2400" b="1" dirty="0">
                <a:latin typeface="Calibri" pitchFamily="34" charset="0"/>
                <a:cs typeface="Times New Roman" pitchFamily="18" charset="0"/>
              </a:rPr>
              <a:t>     </a:t>
            </a:r>
          </a:p>
          <a:p>
            <a:pPr algn="just" eaLnBrk="0" hangingPunct="0"/>
            <a:r>
              <a:rPr lang="tr-TR" sz="2400" b="1" dirty="0">
                <a:latin typeface="Calibri" pitchFamily="34" charset="0"/>
                <a:cs typeface="Times New Roman" pitchFamily="18" charset="0"/>
              </a:rPr>
              <a:t>    </a:t>
            </a:r>
          </a:p>
          <a:p>
            <a:pPr algn="just" eaLnBrk="0" hangingPunct="0"/>
            <a:endParaRPr lang="tr-TR" altLang="tr-TR" sz="1400" b="1" dirty="0">
              <a:solidFill>
                <a:srgbClr val="FF0000"/>
              </a:solidFill>
              <a:cs typeface="Arial" charset="0"/>
            </a:endParaRPr>
          </a:p>
        </p:txBody>
      </p:sp>
      <p:sp>
        <p:nvSpPr>
          <p:cNvPr id="2" name="Dikdörtgen 1"/>
          <p:cNvSpPr/>
          <p:nvPr/>
        </p:nvSpPr>
        <p:spPr>
          <a:xfrm>
            <a:off x="323527" y="980729"/>
            <a:ext cx="8425186" cy="5435334"/>
          </a:xfrm>
          <a:prstGeom prst="rect">
            <a:avLst/>
          </a:prstGeom>
        </p:spPr>
        <p:txBody>
          <a:bodyPr wrap="square">
            <a:spAutoFit/>
          </a:bodyPr>
          <a:lstStyle/>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a:ln>
                  <a:noFill/>
                </a:ln>
                <a:effectLst/>
                <a:uLnTx/>
                <a:uFillTx/>
                <a:latin typeface="Calibri" pitchFamily="34" charset="0"/>
              </a:rPr>
              <a:t>YASAL </a:t>
            </a:r>
            <a:r>
              <a:rPr kumimoji="0" lang="tr-TR" sz="1600" b="1" i="0" u="sng" strike="noStrike" kern="0" cap="none" spc="0" normalizeH="0" baseline="0" noProof="0" dirty="0" smtClean="0">
                <a:ln>
                  <a:noFill/>
                </a:ln>
                <a:effectLst/>
                <a:uLnTx/>
                <a:uFillTx/>
                <a:latin typeface="Calibri" pitchFamily="34" charset="0"/>
              </a:rPr>
              <a:t>DAYANAK</a:t>
            </a:r>
            <a:endParaRPr kumimoji="0" lang="tr-TR" sz="1600" b="1" i="0" u="none" strike="noStrike" kern="0" cap="none" spc="0" normalizeH="0" baseline="0" noProof="0" dirty="0">
              <a:ln>
                <a:noFill/>
              </a:ln>
              <a:effectLst/>
              <a:uLnTx/>
              <a:uFillTx/>
              <a:latin typeface="Calibri" pitchFamily="34" charset="0"/>
            </a:endParaRP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5510 sayılı Kanunun 81 inci maddesinin ikinci fıkrası</a:t>
            </a: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smtClean="0">
                <a:ln>
                  <a:noFill/>
                </a:ln>
                <a:effectLst/>
                <a:uLnTx/>
                <a:uFillTx/>
                <a:latin typeface="Calibri" pitchFamily="34" charset="0"/>
              </a:rPr>
              <a:t>2013-30</a:t>
            </a:r>
            <a:r>
              <a:rPr kumimoji="0" lang="tr-TR" sz="1600" b="1" i="0" u="none" strike="noStrike" kern="0" cap="none" spc="0" normalizeH="0" noProof="0" dirty="0" smtClean="0">
                <a:ln>
                  <a:noFill/>
                </a:ln>
                <a:effectLst/>
                <a:uLnTx/>
                <a:uFillTx/>
                <a:latin typeface="Calibri" pitchFamily="34" charset="0"/>
              </a:rPr>
              <a:t> ve </a:t>
            </a:r>
            <a:r>
              <a:rPr kumimoji="0" lang="tr-TR" sz="1600" b="1" i="0" u="none" strike="noStrike" kern="0" cap="none" spc="0" normalizeH="0" baseline="0" noProof="0" dirty="0" smtClean="0">
                <a:ln>
                  <a:noFill/>
                </a:ln>
                <a:effectLst/>
                <a:uLnTx/>
                <a:uFillTx/>
                <a:latin typeface="Calibri" pitchFamily="34" charset="0"/>
              </a:rPr>
              <a:t>2016-8 </a:t>
            </a:r>
            <a:r>
              <a:rPr kumimoji="0" lang="tr-TR" sz="1600" b="1" i="0" u="none" strike="noStrike" kern="0" cap="none" spc="0" normalizeH="0" baseline="0" noProof="0" dirty="0">
                <a:ln>
                  <a:noFill/>
                </a:ln>
                <a:effectLst/>
                <a:uLnTx/>
                <a:uFillTx/>
                <a:latin typeface="Calibri" pitchFamily="34" charset="0"/>
              </a:rPr>
              <a:t>sayılı </a:t>
            </a:r>
            <a:r>
              <a:rPr kumimoji="0" lang="tr-TR" sz="1600" b="1" i="0" u="none" strike="noStrike" kern="0" cap="none" spc="0" normalizeH="0" baseline="0" noProof="0" dirty="0" smtClean="0">
                <a:ln>
                  <a:noFill/>
                </a:ln>
                <a:effectLst/>
                <a:uLnTx/>
                <a:uFillTx/>
                <a:latin typeface="Calibri" pitchFamily="34" charset="0"/>
              </a:rPr>
              <a:t>Genelgeler,</a:t>
            </a:r>
            <a:endParaRPr kumimoji="0" lang="tr-TR" sz="1600" b="1" i="0" u="none" strike="noStrike" kern="0" cap="none" spc="0" normalizeH="0" baseline="0" noProof="0" dirty="0">
              <a:ln>
                <a:noFill/>
              </a:ln>
              <a:effectLst/>
              <a:uLnTx/>
              <a:uFillTx/>
              <a:latin typeface="Calibri" pitchFamily="34" charset="0"/>
            </a:endParaRP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30/5/2013 tarihli ve 2013/4966 sayılı Bakanlar Kurulu </a:t>
            </a:r>
            <a:r>
              <a:rPr kumimoji="0" lang="tr-TR" sz="1600" b="1" i="0" u="none" strike="noStrike" kern="0" cap="none" spc="0" normalizeH="0" baseline="0" noProof="0" dirty="0" smtClean="0">
                <a:ln>
                  <a:noFill/>
                </a:ln>
                <a:effectLst/>
                <a:uLnTx/>
                <a:uFillTx/>
                <a:latin typeface="Calibri" pitchFamily="34" charset="0"/>
              </a:rPr>
              <a:t>Kararı</a:t>
            </a:r>
          </a:p>
          <a:p>
            <a:pPr marR="0" lvl="0" algn="just" defTabSz="914400" eaLnBrk="1" fontAlgn="auto" latinLnBrk="0" hangingPunct="1">
              <a:lnSpc>
                <a:spcPct val="90000"/>
              </a:lnSpc>
              <a:spcBef>
                <a:spcPct val="20000"/>
              </a:spcBef>
              <a:spcAft>
                <a:spcPts val="0"/>
              </a:spcAft>
              <a:buSzPct val="100000"/>
              <a:tabLst/>
              <a:defRPr/>
            </a:pPr>
            <a:endParaRPr kumimoji="0" lang="tr-TR" sz="1600" b="1" i="0" u="sng" strike="noStrike" kern="0" cap="none" spc="0" normalizeH="0" baseline="0" noProof="0" dirty="0" smtClean="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smtClean="0">
                <a:ln>
                  <a:noFill/>
                </a:ln>
                <a:effectLst/>
                <a:uLnTx/>
                <a:uFillTx/>
                <a:latin typeface="Calibri" pitchFamily="34" charset="0"/>
                <a:sym typeface="Wingdings" pitchFamily="2" charset="2"/>
              </a:rPr>
              <a:t>BAŞLAMA </a:t>
            </a:r>
            <a:r>
              <a:rPr kumimoji="0" lang="tr-TR" sz="1600" b="1" i="0" u="sng" strike="noStrike" kern="0" cap="none" spc="0" normalizeH="0" baseline="0" noProof="0" dirty="0">
                <a:ln>
                  <a:noFill/>
                </a:ln>
                <a:effectLst/>
                <a:uLnTx/>
                <a:uFillTx/>
                <a:latin typeface="Calibri" pitchFamily="34" charset="0"/>
                <a:sym typeface="Wingdings" pitchFamily="2" charset="2"/>
              </a:rPr>
              <a:t>TARİHİ</a:t>
            </a:r>
            <a:r>
              <a:rPr kumimoji="0" lang="tr-TR" sz="1600" b="0" i="0" u="none" strike="noStrike" kern="0" cap="none" spc="0" normalizeH="0" baseline="0" noProof="0" dirty="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sym typeface="Wingdings" pitchFamily="2" charset="2"/>
              </a:rPr>
              <a:t>           : 1/1/</a:t>
            </a:r>
            <a:r>
              <a:rPr kumimoji="0" lang="tr-TR" sz="1600" b="0" i="0" u="none" strike="noStrike" kern="0" cap="none" spc="0" normalizeH="0" baseline="0" noProof="0" dirty="0" smtClean="0">
                <a:ln>
                  <a:noFill/>
                </a:ln>
                <a:effectLst/>
                <a:uLnTx/>
                <a:uFillTx/>
                <a:latin typeface="Calibri" pitchFamily="34" charset="0"/>
              </a:rPr>
              <a:t>2013</a:t>
            </a:r>
            <a:endParaRPr kumimoji="0" lang="tr-TR" sz="1600" b="1" i="0" u="sng" strike="noStrike" kern="0" cap="none" spc="0" normalizeH="0" baseline="0" noProof="0" dirty="0" smtClean="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smtClean="0">
                <a:ln>
                  <a:noFill/>
                </a:ln>
                <a:effectLst/>
                <a:uLnTx/>
                <a:uFillTx/>
                <a:latin typeface="Calibri" pitchFamily="34" charset="0"/>
                <a:sym typeface="Wingdings" pitchFamily="2" charset="2"/>
              </a:rPr>
              <a:t>FİNANSMANI</a:t>
            </a:r>
            <a:r>
              <a:rPr kumimoji="0" lang="tr-TR" sz="1600" b="1" i="0" u="none" strike="noStrike" kern="0" cap="none" spc="0" normalizeH="0" baseline="0" noProof="0" dirty="0">
                <a:ln>
                  <a:noFill/>
                </a:ln>
                <a:effectLst/>
                <a:uLnTx/>
                <a:uFillTx/>
                <a:latin typeface="Calibri" pitchFamily="34" charset="0"/>
                <a:sym typeface="Wingdings" pitchFamily="2" charset="2"/>
              </a:rPr>
              <a:t>	</a:t>
            </a:r>
            <a:r>
              <a:rPr kumimoji="0" lang="tr-TR" sz="1600" b="1" i="0" u="none" strike="noStrike" kern="0" cap="none" spc="0" normalizeH="0" baseline="0" noProof="0" dirty="0" smtClean="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rPr>
              <a:t>Hazine ve Maliye</a:t>
            </a:r>
            <a:r>
              <a:rPr kumimoji="0" lang="tr-TR" sz="1600" b="0" i="0" u="none" strike="noStrike" kern="0" cap="none" spc="0" normalizeH="0" noProof="0" dirty="0" smtClean="0">
                <a:ln>
                  <a:noFill/>
                </a:ln>
                <a:effectLst/>
                <a:uLnTx/>
                <a:uFillTx/>
                <a:latin typeface="Calibri" pitchFamily="34" charset="0"/>
              </a:rPr>
              <a:t> Bakanlığı</a:t>
            </a:r>
            <a:endParaRPr kumimoji="0" lang="tr-TR" sz="1600" b="0" i="0" u="none" strike="noStrike" kern="0" cap="none" spc="0" normalizeH="0" baseline="0" noProof="0" dirty="0" smtClean="0">
              <a:ln>
                <a:noFill/>
              </a:ln>
              <a:effectLst/>
              <a:uLnTx/>
              <a:uFillTx/>
              <a:latin typeface="Calibri" pitchFamily="34" charset="0"/>
            </a:endParaRPr>
          </a:p>
          <a:p>
            <a:pPr marR="0" lvl="0" algn="just" defTabSz="914400" eaLnBrk="1" fontAlgn="auto" latinLnBrk="0" hangingPunct="1">
              <a:lnSpc>
                <a:spcPct val="90000"/>
              </a:lnSpc>
              <a:spcBef>
                <a:spcPct val="20000"/>
              </a:spcBef>
              <a:spcAft>
                <a:spcPts val="0"/>
              </a:spcAft>
              <a:buSzPct val="100000"/>
              <a:tabLst/>
              <a:defRPr/>
            </a:pPr>
            <a:endParaRPr kumimoji="0" lang="tr-TR" sz="1600" b="0" i="0" u="none" strike="noStrike" kern="0" cap="none" spc="0" normalizeH="0" baseline="0" noProof="0" dirty="0" smtClean="0">
              <a:ln>
                <a:noFill/>
              </a:ln>
              <a:effectLst/>
              <a:uLnTx/>
              <a:uFillTx/>
              <a:latin typeface="Calibri" pitchFamily="34" charset="0"/>
            </a:endParaRPr>
          </a:p>
          <a:p>
            <a:pPr marL="3175" lvl="0" indent="-3175" algn="just" fontAlgn="auto">
              <a:spcBef>
                <a:spcPts val="0"/>
              </a:spcBef>
              <a:spcAft>
                <a:spcPts val="0"/>
              </a:spcAft>
              <a:defRPr/>
            </a:pPr>
            <a:endParaRPr lang="tr-TR" altLang="tr-TR" sz="1600" b="1" dirty="0" smtClean="0">
              <a:latin typeface="Calibri" pitchFamily="34" charset="0"/>
              <a:cs typeface="Times New Roman" pitchFamily="18" charset="0"/>
            </a:endParaRPr>
          </a:p>
          <a:p>
            <a:pPr marL="3175" lvl="0" indent="-3175" algn="just" fontAlgn="auto">
              <a:spcBef>
                <a:spcPts val="0"/>
              </a:spcBef>
              <a:spcAft>
                <a:spcPts val="0"/>
              </a:spcAft>
              <a:defRPr/>
            </a:pPr>
            <a:r>
              <a:rPr lang="tr-TR" altLang="tr-TR" sz="1600" b="1" u="sng" dirty="0" smtClean="0">
                <a:latin typeface="Calibri" pitchFamily="34" charset="0"/>
                <a:cs typeface="Times New Roman" pitchFamily="18" charset="0"/>
              </a:rPr>
              <a:t>ÖRNEK</a:t>
            </a:r>
            <a:r>
              <a:rPr lang="tr-TR" altLang="tr-TR" sz="1600" b="1" dirty="0" smtClean="0">
                <a:latin typeface="Calibri" pitchFamily="34" charset="0"/>
                <a:cs typeface="Times New Roman" pitchFamily="18" charset="0"/>
              </a:rPr>
              <a:t>:</a:t>
            </a:r>
            <a:endParaRPr lang="tr-TR" altLang="tr-TR" sz="1600" b="1" dirty="0">
              <a:latin typeface="Calibri" pitchFamily="34" charset="0"/>
              <a:cs typeface="Times New Roman" pitchFamily="18" charset="0"/>
            </a:endParaRPr>
          </a:p>
          <a:p>
            <a:pPr lvl="0" algn="just" fontAlgn="auto">
              <a:spcBef>
                <a:spcPts val="0"/>
              </a:spcBef>
              <a:spcAft>
                <a:spcPts val="0"/>
              </a:spcAft>
            </a:pPr>
            <a:r>
              <a:rPr lang="tr-TR" altLang="tr-TR" sz="1600" dirty="0" smtClean="0">
                <a:latin typeface="Calibri" pitchFamily="34" charset="0"/>
                <a:cs typeface="Times New Roman" pitchFamily="18" charset="0"/>
              </a:rPr>
              <a:t>A </a:t>
            </a:r>
            <a:r>
              <a:rPr lang="tr-TR" altLang="tr-TR" sz="1600" dirty="0">
                <a:latin typeface="Calibri" pitchFamily="34" charset="0"/>
                <a:cs typeface="Times New Roman" pitchFamily="18" charset="0"/>
              </a:rPr>
              <a:t>gerçek kişi işverenince çalıştırılan </a:t>
            </a:r>
            <a:r>
              <a:rPr lang="tr-TR" altLang="tr-TR" sz="1600" dirty="0" smtClean="0">
                <a:latin typeface="Calibri" pitchFamily="34" charset="0"/>
                <a:cs typeface="Times New Roman" pitchFamily="18" charset="0"/>
              </a:rPr>
              <a:t>1 </a:t>
            </a:r>
            <a:r>
              <a:rPr lang="tr-TR" altLang="tr-TR" sz="1600" dirty="0">
                <a:latin typeface="Calibri" pitchFamily="34" charset="0"/>
                <a:cs typeface="Times New Roman" pitchFamily="18" charset="0"/>
              </a:rPr>
              <a:t>sigortalının </a:t>
            </a:r>
            <a:r>
              <a:rPr lang="tr-TR" altLang="tr-TR" sz="1600" dirty="0" smtClean="0">
                <a:latin typeface="Calibri" pitchFamily="34" charset="0"/>
                <a:cs typeface="Times New Roman" pitchFamily="18" charset="0"/>
              </a:rPr>
              <a:t>2019/Ocak </a:t>
            </a:r>
            <a:r>
              <a:rPr lang="tr-TR" altLang="tr-TR" sz="1600" dirty="0">
                <a:latin typeface="Calibri" pitchFamily="34" charset="0"/>
                <a:cs typeface="Times New Roman" pitchFamily="18" charset="0"/>
              </a:rPr>
              <a:t>ayına ilişkin </a:t>
            </a:r>
            <a:r>
              <a:rPr lang="tr-TR" altLang="tr-TR" sz="1600" dirty="0" smtClean="0">
                <a:latin typeface="Calibri" pitchFamily="34" charset="0"/>
                <a:cs typeface="Times New Roman" pitchFamily="18" charset="0"/>
              </a:rPr>
              <a:t>prime </a:t>
            </a:r>
            <a:r>
              <a:rPr lang="tr-TR" altLang="tr-TR" sz="1600" dirty="0">
                <a:latin typeface="Calibri" pitchFamily="34" charset="0"/>
                <a:cs typeface="Times New Roman" pitchFamily="18" charset="0"/>
              </a:rPr>
              <a:t>esas kazanç </a:t>
            </a:r>
            <a:r>
              <a:rPr lang="tr-TR" altLang="tr-TR" sz="1600" dirty="0" smtClean="0">
                <a:latin typeface="Calibri" pitchFamily="34" charset="0"/>
                <a:cs typeface="Times New Roman" pitchFamily="18" charset="0"/>
              </a:rPr>
              <a:t>tutarının 3.000,00TL </a:t>
            </a:r>
            <a:r>
              <a:rPr lang="tr-TR" altLang="tr-TR" sz="1600" dirty="0">
                <a:latin typeface="Calibri" pitchFamily="34" charset="0"/>
                <a:cs typeface="Times New Roman" pitchFamily="18" charset="0"/>
              </a:rPr>
              <a:t>olduğu varsayıldığında,</a:t>
            </a:r>
          </a:p>
          <a:p>
            <a:pPr lvl="0" algn="just" fontAlgn="auto">
              <a:spcBef>
                <a:spcPts val="0"/>
              </a:spcBef>
              <a:spcAft>
                <a:spcPts val="0"/>
              </a:spcAft>
            </a:pPr>
            <a:r>
              <a:rPr lang="tr-TR" altLang="tr-TR" sz="1600" dirty="0">
                <a:latin typeface="Calibri" pitchFamily="34" charset="0"/>
                <a:cs typeface="Times New Roman" pitchFamily="18" charset="0"/>
              </a:rPr>
              <a:t>            </a:t>
            </a:r>
          </a:p>
          <a:p>
            <a:pPr lvl="0" algn="just" fontAlgn="auto">
              <a:spcBef>
                <a:spcPts val="0"/>
              </a:spcBef>
              <a:spcAft>
                <a:spcPts val="0"/>
              </a:spcAft>
            </a:pPr>
            <a:r>
              <a:rPr lang="tr-TR" altLang="tr-TR" sz="1600" dirty="0">
                <a:latin typeface="Calibri" pitchFamily="34" charset="0"/>
                <a:cs typeface="Times New Roman" pitchFamily="18" charset="0"/>
              </a:rPr>
              <a:t>3</a:t>
            </a:r>
            <a:r>
              <a:rPr lang="tr-TR" altLang="tr-TR" sz="1600" dirty="0" smtClean="0">
                <a:latin typeface="Calibri" pitchFamily="34" charset="0"/>
                <a:cs typeface="Times New Roman" pitchFamily="18" charset="0"/>
              </a:rPr>
              <a:t>.000,00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5/100                =  150,00 </a:t>
            </a:r>
            <a:r>
              <a:rPr lang="tr-TR" altLang="tr-TR" sz="1600" dirty="0">
                <a:latin typeface="Calibri" pitchFamily="34" charset="0"/>
                <a:cs typeface="Times New Roman" pitchFamily="18" charset="0"/>
              </a:rPr>
              <a:t>TL  MYÖ Beş puanlık indirim </a:t>
            </a:r>
            <a:r>
              <a:rPr lang="tr-TR" altLang="tr-TR" sz="1600" dirty="0" smtClean="0">
                <a:latin typeface="Calibri" pitchFamily="34" charset="0"/>
                <a:cs typeface="Times New Roman" pitchFamily="18" charset="0"/>
              </a:rPr>
              <a:t>tutarı</a:t>
            </a:r>
          </a:p>
          <a:p>
            <a:pPr lvl="0" algn="just" fontAlgn="auto">
              <a:spcBef>
                <a:spcPts val="0"/>
              </a:spcBef>
              <a:spcAft>
                <a:spcPts val="0"/>
              </a:spcAft>
            </a:pPr>
            <a:r>
              <a:rPr lang="tr-TR" altLang="tr-TR" sz="1600" dirty="0" smtClean="0">
                <a:latin typeface="Calibri" pitchFamily="34" charset="0"/>
                <a:cs typeface="Times New Roman" pitchFamily="18" charset="0"/>
              </a:rPr>
              <a:t>2.558,40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 6/100               =   153,50 </a:t>
            </a:r>
            <a:r>
              <a:rPr lang="tr-TR" altLang="tr-TR" sz="1600" dirty="0">
                <a:latin typeface="Calibri" pitchFamily="34" charset="0"/>
                <a:cs typeface="Times New Roman" pitchFamily="18" charset="0"/>
              </a:rPr>
              <a:t>TL  </a:t>
            </a:r>
            <a:r>
              <a:rPr lang="tr-TR" altLang="tr-TR" sz="1600" dirty="0" smtClean="0">
                <a:latin typeface="Calibri" pitchFamily="34" charset="0"/>
                <a:cs typeface="Times New Roman" pitchFamily="18" charset="0"/>
              </a:rPr>
              <a:t>Altı puanlık İndirim</a:t>
            </a:r>
          </a:p>
          <a:p>
            <a:pPr lvl="0" algn="just" fontAlgn="auto">
              <a:spcBef>
                <a:spcPts val="0"/>
              </a:spcBef>
              <a:spcAft>
                <a:spcPts val="0"/>
              </a:spcAft>
            </a:pPr>
            <a:r>
              <a:rPr lang="tr-TR" altLang="tr-TR" sz="1600" dirty="0" smtClean="0">
                <a:latin typeface="Calibri" pitchFamily="34" charset="0"/>
                <a:cs typeface="Times New Roman" pitchFamily="18" charset="0"/>
              </a:rPr>
              <a:t>Toplam 150,00</a:t>
            </a:r>
            <a:r>
              <a:rPr lang="tr-TR" altLang="tr-TR" sz="1600" dirty="0">
                <a:latin typeface="Calibri" pitchFamily="34" charset="0"/>
                <a:cs typeface="Times New Roman" pitchFamily="18" charset="0"/>
              </a:rPr>
              <a:t>+ </a:t>
            </a:r>
            <a:r>
              <a:rPr lang="tr-TR" altLang="tr-TR" sz="1600" dirty="0" smtClean="0">
                <a:latin typeface="Calibri" pitchFamily="34" charset="0"/>
                <a:cs typeface="Times New Roman" pitchFamily="18" charset="0"/>
              </a:rPr>
              <a:t>153,50    </a:t>
            </a:r>
            <a:r>
              <a:rPr lang="tr-TR" altLang="tr-TR" sz="1600" dirty="0">
                <a:latin typeface="Calibri" pitchFamily="34" charset="0"/>
                <a:cs typeface="Times New Roman" pitchFamily="18" charset="0"/>
              </a:rPr>
              <a:t>= </a:t>
            </a:r>
            <a:r>
              <a:rPr lang="tr-TR" altLang="tr-TR" sz="1600" dirty="0" smtClean="0">
                <a:latin typeface="Calibri" pitchFamily="34" charset="0"/>
                <a:cs typeface="Times New Roman" pitchFamily="18" charset="0"/>
              </a:rPr>
              <a:t>  303,50 </a:t>
            </a:r>
            <a:r>
              <a:rPr lang="tr-TR" altLang="tr-TR" sz="1600" dirty="0">
                <a:latin typeface="Calibri" pitchFamily="34" charset="0"/>
                <a:cs typeface="Times New Roman" pitchFamily="18" charset="0"/>
              </a:rPr>
              <a:t>TL </a:t>
            </a:r>
            <a:r>
              <a:rPr lang="tr-TR" altLang="tr-TR" sz="1600" dirty="0" smtClean="0">
                <a:latin typeface="Calibri" pitchFamily="34" charset="0"/>
                <a:cs typeface="Times New Roman" pitchFamily="18" charset="0"/>
              </a:rPr>
              <a:t>Hazine ve Maliye Bakanlığınca </a:t>
            </a:r>
            <a:r>
              <a:rPr lang="tr-TR" altLang="tr-TR" sz="1600" dirty="0">
                <a:latin typeface="Calibri" pitchFamily="34" charset="0"/>
                <a:cs typeface="Times New Roman" pitchFamily="18" charset="0"/>
              </a:rPr>
              <a:t>karşılanacaktır.</a:t>
            </a:r>
          </a:p>
          <a:p>
            <a:pPr lvl="0" algn="just" fontAlgn="auto">
              <a:spcBef>
                <a:spcPts val="0"/>
              </a:spcBef>
              <a:spcAft>
                <a:spcPts val="0"/>
              </a:spcAft>
            </a:pPr>
            <a:r>
              <a:rPr lang="tr-TR" altLang="tr-TR" sz="1600" dirty="0">
                <a:latin typeface="Calibri" pitchFamily="34" charset="0"/>
                <a:cs typeface="Times New Roman" pitchFamily="18" charset="0"/>
              </a:rPr>
              <a:t>          </a:t>
            </a:r>
            <a:endParaRPr lang="tr-TR" altLang="tr-TR" sz="1600" dirty="0" smtClean="0">
              <a:latin typeface="Calibri" pitchFamily="34" charset="0"/>
              <a:cs typeface="Times New Roman" pitchFamily="18" charset="0"/>
            </a:endParaRPr>
          </a:p>
          <a:p>
            <a:pPr lvl="0" algn="just" fontAlgn="auto">
              <a:spcBef>
                <a:spcPts val="0"/>
              </a:spcBef>
              <a:spcAft>
                <a:spcPts val="0"/>
              </a:spcAft>
            </a:pPr>
            <a:r>
              <a:rPr lang="tr-TR" altLang="tr-TR" sz="1600" b="1" dirty="0" smtClean="0">
                <a:latin typeface="Calibri" pitchFamily="34" charset="0"/>
                <a:cs typeface="Times New Roman" pitchFamily="18" charset="0"/>
              </a:rPr>
              <a:t>İşverence </a:t>
            </a:r>
            <a:r>
              <a:rPr lang="tr-TR" altLang="tr-TR" sz="1600" b="1" dirty="0">
                <a:latin typeface="Calibri" pitchFamily="34" charset="0"/>
                <a:cs typeface="Times New Roman" pitchFamily="18" charset="0"/>
              </a:rPr>
              <a:t>ödenmesi gereken tutar ise; </a:t>
            </a:r>
            <a:endParaRPr lang="tr-TR" altLang="tr-TR" sz="1600" b="1" dirty="0" smtClean="0">
              <a:latin typeface="Calibri" pitchFamily="34" charset="0"/>
              <a:cs typeface="Times New Roman" pitchFamily="18" charset="0"/>
            </a:endParaRPr>
          </a:p>
          <a:p>
            <a:pPr lvl="0" algn="just" fontAlgn="auto">
              <a:spcBef>
                <a:spcPts val="0"/>
              </a:spcBef>
              <a:spcAft>
                <a:spcPts val="0"/>
              </a:spcAft>
            </a:pPr>
            <a:r>
              <a:rPr lang="tr-TR" altLang="tr-TR" sz="1600" dirty="0">
                <a:latin typeface="Calibri" pitchFamily="34" charset="0"/>
                <a:cs typeface="Times New Roman" pitchFamily="18" charset="0"/>
              </a:rPr>
              <a:t>3</a:t>
            </a:r>
            <a:r>
              <a:rPr lang="tr-TR" altLang="tr-TR" sz="1600" dirty="0" smtClean="0">
                <a:latin typeface="Calibri" pitchFamily="34" charset="0"/>
                <a:cs typeface="Times New Roman" pitchFamily="18" charset="0"/>
              </a:rPr>
              <a:t>.000,00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 34,5/100             = 1.035,00 </a:t>
            </a:r>
            <a:r>
              <a:rPr lang="tr-TR" altLang="tr-TR" sz="1600" dirty="0">
                <a:latin typeface="Calibri" pitchFamily="34" charset="0"/>
                <a:cs typeface="Times New Roman" pitchFamily="18" charset="0"/>
              </a:rPr>
              <a:t>TL,</a:t>
            </a:r>
          </a:p>
          <a:p>
            <a:pPr lvl="0" algn="just" fontAlgn="auto">
              <a:spcBef>
                <a:spcPts val="0"/>
              </a:spcBef>
              <a:spcAft>
                <a:spcPts val="0"/>
              </a:spcAft>
            </a:pPr>
            <a:r>
              <a:rPr lang="tr-TR" altLang="tr-TR" sz="1600" b="1" dirty="0" smtClean="0">
                <a:latin typeface="Calibri" pitchFamily="34" charset="0"/>
                <a:cs typeface="Times New Roman" pitchFamily="18" charset="0"/>
              </a:rPr>
              <a:t>1.035,00 </a:t>
            </a:r>
            <a:r>
              <a:rPr lang="tr-TR" altLang="tr-TR" sz="1600" b="1" dirty="0">
                <a:latin typeface="Calibri" pitchFamily="34" charset="0"/>
                <a:cs typeface="Times New Roman" pitchFamily="18" charset="0"/>
              </a:rPr>
              <a:t>TL </a:t>
            </a:r>
            <a:r>
              <a:rPr lang="tr-TR" altLang="tr-TR" sz="1600" b="1" dirty="0" smtClean="0">
                <a:latin typeface="Calibri" pitchFamily="34" charset="0"/>
                <a:cs typeface="Times New Roman" pitchFamily="18" charset="0"/>
              </a:rPr>
              <a:t>– 303,50 TL        =    731,50 </a:t>
            </a:r>
            <a:r>
              <a:rPr lang="tr-TR" altLang="tr-TR" sz="1600" b="1" dirty="0">
                <a:latin typeface="Calibri" pitchFamily="34" charset="0"/>
                <a:cs typeface="Times New Roman" pitchFamily="18" charset="0"/>
              </a:rPr>
              <a:t>TL olacaktır.</a:t>
            </a:r>
          </a:p>
          <a:p>
            <a:pPr marR="0" lvl="0" algn="just" defTabSz="914400" eaLnBrk="1" fontAlgn="auto" latinLnBrk="0" hangingPunct="1">
              <a:lnSpc>
                <a:spcPct val="90000"/>
              </a:lnSpc>
              <a:spcBef>
                <a:spcPct val="20000"/>
              </a:spcBef>
              <a:spcAft>
                <a:spcPts val="0"/>
              </a:spcAft>
              <a:buSzPct val="100000"/>
              <a:tabLst/>
              <a:defRPr/>
            </a:pPr>
            <a:endParaRPr kumimoji="0" lang="tr-TR" sz="1600" i="0" u="none" strike="noStrike" kern="0" cap="none" spc="0" normalizeH="0" baseline="0" noProof="0" dirty="0">
              <a:ln>
                <a:noFill/>
              </a:ln>
              <a:solidFill>
                <a:schemeClr val="tx2"/>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a:xfrm>
            <a:off x="2571750" y="188913"/>
            <a:ext cx="6572250" cy="517525"/>
          </a:xfrm>
        </p:spPr>
        <p:txBody>
          <a:bodyPr/>
          <a:lstStyle/>
          <a:p>
            <a:r>
              <a:rPr lang="tr-TR" sz="2200" b="1" dirty="0" smtClean="0">
                <a:cs typeface="Times New Roman" pitchFamily="18" charset="0"/>
              </a:rPr>
              <a:t>KAPSAM</a:t>
            </a:r>
            <a:endParaRPr lang="tr-TR" sz="2200" dirty="0" smtClean="0"/>
          </a:p>
        </p:txBody>
      </p:sp>
      <p:sp>
        <p:nvSpPr>
          <p:cNvPr id="23554" name="Slayt Numarası Yer Tutucusu 2"/>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3555" name="Dikdörtgen 3"/>
          <p:cNvSpPr>
            <a:spLocks noChangeArrowheads="1"/>
          </p:cNvSpPr>
          <p:nvPr/>
        </p:nvSpPr>
        <p:spPr bwMode="auto">
          <a:xfrm>
            <a:off x="179512" y="764704"/>
            <a:ext cx="8640960" cy="5592300"/>
          </a:xfrm>
          <a:prstGeom prst="rect">
            <a:avLst/>
          </a:prstGeom>
          <a:noFill/>
          <a:ln w="9525">
            <a:noFill/>
            <a:miter lim="800000"/>
            <a:headEnd/>
            <a:tailEnd/>
          </a:ln>
        </p:spPr>
        <p:txBody>
          <a:bodyPr wrap="square">
            <a:spAutoFit/>
          </a:bodyPr>
          <a:lstStyle/>
          <a:p>
            <a:pPr algn="just">
              <a:spcBef>
                <a:spcPts val="300"/>
              </a:spcBef>
              <a:buClr>
                <a:srgbClr val="046CA6"/>
              </a:buClr>
            </a:pPr>
            <a:endParaRPr lang="tr-TR" sz="1600" b="1" u="sng" dirty="0" smtClean="0">
              <a:latin typeface="Calibri" pitchFamily="34" charset="0"/>
              <a:ea typeface="Times New Roman"/>
            </a:endParaRPr>
          </a:p>
          <a:p>
            <a:pPr algn="just">
              <a:spcBef>
                <a:spcPts val="300"/>
              </a:spcBef>
              <a:buClr>
                <a:srgbClr val="046CA6"/>
              </a:buClr>
            </a:pPr>
            <a:r>
              <a:rPr lang="tr-TR" sz="1600" b="1" u="sng" dirty="0" smtClean="0">
                <a:latin typeface="Calibri" pitchFamily="34" charset="0"/>
                <a:ea typeface="Times New Roman"/>
              </a:rPr>
              <a:t>KAPSAMDA OLANLAR</a:t>
            </a:r>
          </a:p>
          <a:p>
            <a:pPr lvl="0" algn="just" fontAlgn="auto">
              <a:lnSpc>
                <a:spcPct val="90000"/>
              </a:lnSpc>
              <a:spcBef>
                <a:spcPts val="0"/>
              </a:spcBef>
              <a:spcAft>
                <a:spcPts val="0"/>
              </a:spcAft>
              <a:defRPr/>
            </a:pPr>
            <a:endParaRPr lang="tr-TR" sz="1600" b="1" u="sng" dirty="0">
              <a:latin typeface="Calibri" pitchFamily="34" charset="0"/>
              <a:ea typeface="Calibri"/>
            </a:endParaRPr>
          </a:p>
          <a:p>
            <a:pPr lvl="0" algn="just" fontAlgn="auto">
              <a:lnSpc>
                <a:spcPct val="90000"/>
              </a:lnSpc>
              <a:spcBef>
                <a:spcPts val="0"/>
              </a:spcBef>
              <a:spcAft>
                <a:spcPts val="0"/>
              </a:spcAft>
              <a:defRPr/>
            </a:pPr>
            <a:r>
              <a:rPr lang="tr-TR" sz="1600" dirty="0" smtClean="0">
                <a:latin typeface="Calibri" pitchFamily="34" charset="0"/>
                <a:ea typeface="Calibri"/>
                <a:cs typeface="Times New Roman"/>
              </a:rPr>
              <a:t>30/5/2013 </a:t>
            </a:r>
            <a:r>
              <a:rPr lang="tr-TR" sz="1600" dirty="0">
                <a:latin typeface="Calibri" pitchFamily="34" charset="0"/>
                <a:ea typeface="Calibri"/>
                <a:cs typeface="Times New Roman"/>
              </a:rPr>
              <a:t>tarihli ve 2013/4966 sayılı Bakanlar Kurulu Kararı eki (I), (II) ve (III) sayılı listelerde </a:t>
            </a:r>
            <a:r>
              <a:rPr lang="tr-TR" sz="1600" dirty="0" smtClean="0">
                <a:latin typeface="Calibri" pitchFamily="34" charset="0"/>
                <a:ea typeface="Calibri"/>
                <a:cs typeface="Times New Roman"/>
              </a:rPr>
              <a:t>yer alan </a:t>
            </a:r>
            <a:r>
              <a:rPr lang="tr-TR" sz="1600" b="1" dirty="0" smtClean="0">
                <a:latin typeface="Calibri" pitchFamily="34" charset="0"/>
                <a:ea typeface="Calibri"/>
                <a:cs typeface="Times New Roman"/>
              </a:rPr>
              <a:t>51 il ile Bozcaada ve Gökçeada </a:t>
            </a:r>
            <a:r>
              <a:rPr lang="tr-TR" sz="1600" dirty="0" smtClean="0">
                <a:latin typeface="Calibri" pitchFamily="34" charset="0"/>
                <a:ea typeface="Calibri"/>
                <a:cs typeface="Times New Roman"/>
              </a:rPr>
              <a:t>ilçelerinde faaliyet gösteren ve </a:t>
            </a:r>
            <a:r>
              <a:rPr lang="tr-TR" sz="1600" dirty="0" smtClean="0">
                <a:latin typeface="Calibri" pitchFamily="34" charset="0"/>
              </a:rPr>
              <a:t>5510 </a:t>
            </a:r>
            <a:r>
              <a:rPr lang="tr-TR" sz="1600" dirty="0">
                <a:latin typeface="Calibri" pitchFamily="34" charset="0"/>
              </a:rPr>
              <a:t>sayılı Kanunun 81 inci maddesinin birinci fıkrasının (ı) </a:t>
            </a:r>
            <a:r>
              <a:rPr lang="tr-TR" sz="1600" dirty="0" smtClean="0">
                <a:latin typeface="Calibri" pitchFamily="34" charset="0"/>
              </a:rPr>
              <a:t>bendinde öngörülen </a:t>
            </a:r>
            <a:r>
              <a:rPr lang="tr-TR" sz="1600" b="1" dirty="0" smtClean="0">
                <a:latin typeface="Calibri" pitchFamily="34" charset="0"/>
              </a:rPr>
              <a:t>beş puanlık indirimden </a:t>
            </a:r>
            <a:r>
              <a:rPr lang="tr-TR" sz="1600" dirty="0" smtClean="0">
                <a:latin typeface="Calibri" pitchFamily="34" charset="0"/>
              </a:rPr>
              <a:t>yararlanmakta olan özel </a:t>
            </a:r>
            <a:r>
              <a:rPr lang="tr-TR" sz="1600" dirty="0">
                <a:latin typeface="Calibri" pitchFamily="34" charset="0"/>
              </a:rPr>
              <a:t>sektör işyeri </a:t>
            </a:r>
            <a:r>
              <a:rPr lang="tr-TR" sz="1600" dirty="0" smtClean="0">
                <a:latin typeface="Calibri" pitchFamily="34" charset="0"/>
              </a:rPr>
              <a:t>işverenleri teşvik kapsamındadır.</a:t>
            </a:r>
          </a:p>
          <a:p>
            <a:r>
              <a:rPr lang="tr-TR" sz="1600" dirty="0">
                <a:latin typeface="Calibri" pitchFamily="34" charset="0"/>
              </a:rPr>
              <a:t>Bakanlar Kurulunca; 2017 yılı başında (I) sayılı listedeki illerde uygulama süresi 31/12/2017 tarihine, 2018 yılı başında ise (I) ve (II) sayılı listedeki illerde uygulama süresi 31/12/2018 tarihine kadar uzatılmıştır.</a:t>
            </a:r>
          </a:p>
          <a:p>
            <a:r>
              <a:rPr lang="tr-TR" sz="1600" dirty="0" smtClean="0">
                <a:latin typeface="Calibri" pitchFamily="34" charset="0"/>
              </a:rPr>
              <a:t>En </a:t>
            </a:r>
            <a:r>
              <a:rPr lang="tr-TR" sz="1600" dirty="0">
                <a:latin typeface="Calibri" pitchFamily="34" charset="0"/>
              </a:rPr>
              <a:t>son 25/12/2018 tarihli ve 503 sayılı Cumhurbaşkanlığı Kararı ile söz konusu ilave altı puanlık indirim (I), (II) ve (III) sayılı listede </a:t>
            </a:r>
            <a:r>
              <a:rPr lang="tr-TR" sz="1600" dirty="0" smtClean="0">
                <a:latin typeface="Calibri" pitchFamily="34" charset="0"/>
              </a:rPr>
              <a:t>yer alan il </a:t>
            </a:r>
            <a:r>
              <a:rPr lang="tr-TR" sz="1600" dirty="0">
                <a:latin typeface="Calibri" pitchFamily="34" charset="0"/>
              </a:rPr>
              <a:t>ve ilçelerde faaliyet gösteren tüm işverenler için </a:t>
            </a:r>
            <a:r>
              <a:rPr lang="tr-TR" sz="1600" b="1" dirty="0">
                <a:latin typeface="Calibri" pitchFamily="34" charset="0"/>
              </a:rPr>
              <a:t>31/12/2019 tarihine kadar </a:t>
            </a:r>
            <a:r>
              <a:rPr lang="tr-TR" sz="1600" dirty="0">
                <a:latin typeface="Calibri" pitchFamily="34" charset="0"/>
              </a:rPr>
              <a:t>uygulanmak üzere uzatılmıştır</a:t>
            </a:r>
            <a:r>
              <a:rPr lang="tr-TR" sz="1600" dirty="0" smtClean="0">
                <a:latin typeface="Calibri" pitchFamily="34" charset="0"/>
              </a:rPr>
              <a:t>.</a:t>
            </a:r>
          </a:p>
          <a:p>
            <a:endParaRPr lang="tr-TR" sz="1600" dirty="0">
              <a:latin typeface="Calibri" pitchFamily="34" charset="0"/>
            </a:endParaRPr>
          </a:p>
          <a:p>
            <a:pPr lvl="0" algn="just">
              <a:spcBef>
                <a:spcPts val="1200"/>
              </a:spcBef>
              <a:buClr>
                <a:srgbClr val="046CA6"/>
              </a:buClr>
              <a:defRPr/>
            </a:pPr>
            <a:r>
              <a:rPr lang="tr-TR" sz="1600" b="1" u="sng" dirty="0" smtClean="0">
                <a:latin typeface="Calibri" pitchFamily="34" charset="0"/>
                <a:ea typeface="Times New Roman"/>
              </a:rPr>
              <a:t>KAPSAM DIŞI OLANLAR</a:t>
            </a:r>
            <a:endParaRPr lang="tr-TR" sz="1600" b="1" dirty="0" smtClean="0">
              <a:latin typeface="Calibri"/>
            </a:endParaRPr>
          </a:p>
          <a:p>
            <a:pPr marL="72000" lvl="0" algn="just" fontAlgn="auto">
              <a:spcBef>
                <a:spcPts val="0"/>
              </a:spcBef>
              <a:spcAft>
                <a:spcPts val="0"/>
              </a:spcAft>
              <a:buFont typeface="Wingdings" pitchFamily="2" charset="2"/>
              <a:buChar char="v"/>
              <a:tabLst>
                <a:tab pos="4848225" algn="l"/>
              </a:tabLst>
            </a:pPr>
            <a:r>
              <a:rPr lang="tr-TR" sz="1600" dirty="0" smtClean="0">
                <a:latin typeface="Calibri" pitchFamily="34" charset="0"/>
              </a:rPr>
              <a:t>  </a:t>
            </a:r>
            <a:r>
              <a:rPr lang="tr-TR" sz="1600" dirty="0" smtClean="0">
                <a:latin typeface="Calibri" pitchFamily="34" charset="0"/>
                <a:ea typeface="Times New Roman"/>
              </a:rPr>
              <a:t> </a:t>
            </a:r>
            <a:r>
              <a:rPr lang="tr-TR" sz="1600" b="1" dirty="0">
                <a:latin typeface="Calibri" pitchFamily="34" charset="0"/>
                <a:ea typeface="Times New Roman"/>
              </a:rPr>
              <a:t>Resmi sektör </a:t>
            </a:r>
            <a:r>
              <a:rPr lang="tr-TR" sz="1600" dirty="0" smtClean="0">
                <a:latin typeface="Calibri" pitchFamily="34" charset="0"/>
                <a:ea typeface="Times New Roman"/>
              </a:rPr>
              <a:t>işyerlerinde</a:t>
            </a:r>
            <a:r>
              <a:rPr lang="tr-TR" sz="1600" dirty="0" smtClean="0">
                <a:solidFill>
                  <a:schemeClr val="tx2"/>
                </a:solidFill>
                <a:latin typeface="Calibri"/>
              </a:rPr>
              <a:t> </a:t>
            </a:r>
            <a:r>
              <a:rPr lang="tr-TR" sz="1600" dirty="0">
                <a:latin typeface="Calibri" pitchFamily="34" charset="0"/>
              </a:rPr>
              <a:t>(</a:t>
            </a:r>
            <a:r>
              <a:rPr lang="tr-TR" sz="1600" dirty="0" smtClean="0">
                <a:latin typeface="Calibri" pitchFamily="34" charset="0"/>
              </a:rPr>
              <a:t>5335/30</a:t>
            </a:r>
            <a:r>
              <a:rPr lang="tr-TR" sz="1600" dirty="0">
                <a:latin typeface="Calibri" pitchFamily="34" charset="0"/>
              </a:rPr>
              <a:t>. madde ikinci fıkra kapsamındaki işyerleri</a:t>
            </a:r>
            <a:r>
              <a:rPr lang="tr-TR" sz="1600" dirty="0" smtClean="0">
                <a:latin typeface="Calibri" pitchFamily="34" charset="0"/>
              </a:rPr>
              <a:t>),</a:t>
            </a:r>
            <a:endParaRPr lang="tr-TR" sz="1600" dirty="0">
              <a:latin typeface="Calibri" pitchFamily="34" charset="0"/>
            </a:endParaRPr>
          </a:p>
          <a:p>
            <a:pPr marL="72000" lvl="0" algn="just" fontAlgn="auto">
              <a:spcBef>
                <a:spcPts val="0"/>
              </a:spcBef>
              <a:spcAft>
                <a:spcPts val="0"/>
              </a:spcAft>
              <a:buFont typeface="Wingdings" pitchFamily="2" charset="2"/>
              <a:buChar char="v"/>
              <a:tabLst>
                <a:tab pos="4848225" algn="l"/>
              </a:tabLst>
            </a:pPr>
            <a:r>
              <a:rPr lang="tr-TR" sz="1600" dirty="0">
                <a:latin typeface="Calibri" pitchFamily="34" charset="0"/>
                <a:ea typeface="Times New Roman"/>
              </a:rPr>
              <a:t>   </a:t>
            </a:r>
            <a:r>
              <a:rPr lang="tr-TR" sz="1600" b="1" dirty="0">
                <a:latin typeface="Calibri" pitchFamily="34" charset="0"/>
                <a:ea typeface="Times New Roman"/>
              </a:rPr>
              <a:t>2886 sayılı Devlet İhale Kanunu </a:t>
            </a:r>
            <a:r>
              <a:rPr lang="tr-TR" sz="1600" dirty="0">
                <a:latin typeface="Calibri" pitchFamily="34" charset="0"/>
                <a:ea typeface="Times New Roman"/>
              </a:rPr>
              <a:t>ile </a:t>
            </a:r>
            <a:r>
              <a:rPr lang="tr-TR" sz="1600" b="1" dirty="0">
                <a:latin typeface="Calibri" pitchFamily="34" charset="0"/>
                <a:ea typeface="Times New Roman"/>
              </a:rPr>
              <a:t>4734 sayılı Kamu İhale Kanunu </a:t>
            </a:r>
            <a:r>
              <a:rPr lang="tr-TR" sz="1600" dirty="0">
                <a:latin typeface="Calibri" pitchFamily="34" charset="0"/>
                <a:ea typeface="Times New Roman"/>
              </a:rPr>
              <a:t>kapsamındaki alım ve yapım işlerinde, </a:t>
            </a:r>
            <a:r>
              <a:rPr lang="tr-TR" sz="1600" b="1" dirty="0" smtClean="0">
                <a:latin typeface="Calibri" pitchFamily="34" charset="0"/>
                <a:ea typeface="Times New Roman"/>
              </a:rPr>
              <a:t>4734 </a:t>
            </a:r>
            <a:r>
              <a:rPr lang="tr-TR" sz="1600" b="1" dirty="0">
                <a:latin typeface="Calibri" pitchFamily="34" charset="0"/>
                <a:ea typeface="Times New Roman"/>
              </a:rPr>
              <a:t>sayılı Kanundan istisna </a:t>
            </a:r>
            <a:r>
              <a:rPr lang="tr-TR" sz="1600" dirty="0">
                <a:latin typeface="Calibri" pitchFamily="34" charset="0"/>
                <a:ea typeface="Times New Roman"/>
              </a:rPr>
              <a:t>olan alım ve yapım işleri işyerlerinde</a:t>
            </a:r>
            <a:r>
              <a:rPr lang="tr-TR" sz="1600" dirty="0" smtClean="0">
                <a:latin typeface="Calibri" pitchFamily="34" charset="0"/>
                <a:ea typeface="Times New Roman"/>
              </a:rPr>
              <a:t>,  </a:t>
            </a:r>
            <a:r>
              <a:rPr lang="tr-TR" sz="1600" b="1" dirty="0">
                <a:latin typeface="Calibri" pitchFamily="34" charset="0"/>
                <a:ea typeface="Times New Roman"/>
              </a:rPr>
              <a:t>Uluslararası anlaşma </a:t>
            </a:r>
            <a:r>
              <a:rPr lang="tr-TR" sz="1600" dirty="0">
                <a:latin typeface="Calibri" pitchFamily="34" charset="0"/>
                <a:ea typeface="Times New Roman"/>
              </a:rPr>
              <a:t>hükümlerine istinaden yapılan alım ve yapım işlerine ilişkin </a:t>
            </a:r>
            <a:r>
              <a:rPr lang="tr-TR" sz="1600" dirty="0" smtClean="0">
                <a:latin typeface="Calibri" pitchFamily="34" charset="0"/>
                <a:ea typeface="Times New Roman"/>
              </a:rPr>
              <a:t>işyerlerinde,</a:t>
            </a:r>
          </a:p>
          <a:p>
            <a:pPr marL="72000" lvl="0" algn="just" fontAlgn="auto">
              <a:spcBef>
                <a:spcPts val="0"/>
              </a:spcBef>
              <a:spcAft>
                <a:spcPts val="0"/>
              </a:spcAft>
              <a:tabLst>
                <a:tab pos="4848225" algn="l"/>
              </a:tabLst>
            </a:pPr>
            <a:r>
              <a:rPr lang="tr-TR" sz="1600" dirty="0">
                <a:latin typeface="Calibri" pitchFamily="34" charset="0"/>
                <a:ea typeface="Times New Roman"/>
              </a:rPr>
              <a:t> </a:t>
            </a:r>
            <a:r>
              <a:rPr lang="tr-TR" sz="1600" dirty="0" smtClean="0">
                <a:latin typeface="Calibri" pitchFamily="34" charset="0"/>
                <a:ea typeface="Times New Roman"/>
              </a:rPr>
              <a:t>     çalıştırılan </a:t>
            </a:r>
            <a:r>
              <a:rPr lang="tr-TR" sz="1600" dirty="0">
                <a:latin typeface="Calibri" pitchFamily="34" charset="0"/>
                <a:ea typeface="Times New Roman"/>
              </a:rPr>
              <a:t>sigortalılardan dolayı teşvikten yararlanılamaz. </a:t>
            </a:r>
          </a:p>
          <a:p>
            <a:pPr lvl="0" algn="just" fontAlgn="auto">
              <a:lnSpc>
                <a:spcPct val="90000"/>
              </a:lnSpc>
              <a:spcBef>
                <a:spcPts val="0"/>
              </a:spcBef>
              <a:spcAft>
                <a:spcPts val="0"/>
              </a:spcAft>
              <a:defRPr/>
            </a:pPr>
            <a:endParaRPr lang="tr-TR" altLang="tr-TR" sz="1600" dirty="0">
              <a:latin typeface="Calibri"/>
              <a:cs typeface="Arial" charset="0"/>
            </a:endParaRPr>
          </a:p>
          <a:p>
            <a:pPr marL="285750" indent="-285750" algn="just">
              <a:spcBef>
                <a:spcPts val="300"/>
              </a:spcBef>
              <a:buClr>
                <a:srgbClr val="046CA6"/>
              </a:buClr>
              <a:buFont typeface="Wingdings" pitchFamily="2" charset="2"/>
              <a:buChar char="v"/>
            </a:pPr>
            <a:endParaRPr lang="tr-TR" sz="16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prstClr val="black"/>
                </a:solidFill>
              </a:rPr>
              <a:t/>
            </a:r>
            <a:br>
              <a:rPr lang="tr-TR" b="1" dirty="0">
                <a:solidFill>
                  <a:prstClr val="black"/>
                </a:solidFill>
              </a:rPr>
            </a:br>
            <a:r>
              <a:rPr lang="tr-TR" sz="2200" b="1" dirty="0"/>
              <a:t>YARARLANMA ŞARTLARI</a:t>
            </a:r>
            <a:r>
              <a:rPr lang="tr-TR" b="1" dirty="0">
                <a:solidFill>
                  <a:prstClr val="black"/>
                </a:solidFill>
              </a:rPr>
              <a:t/>
            </a:r>
            <a:br>
              <a:rPr lang="tr-TR" b="1" dirty="0">
                <a:solidFill>
                  <a:prstClr val="black"/>
                </a:solidFill>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itchFamily="2" charset="2"/>
              <a:buChar char="v"/>
              <a:tabLst>
                <a:tab pos="4848225" algn="l"/>
              </a:tabLst>
            </a:pPr>
            <a:endParaRPr lang="tr-TR" altLang="tr-TR" sz="1600" dirty="0" smtClean="0">
              <a:cs typeface="Times New Roman" pitchFamily="18" charset="0"/>
            </a:endParaRPr>
          </a:p>
          <a:p>
            <a:pPr marL="285750" lvl="0" indent="-285750" algn="just" fontAlgn="auto">
              <a:lnSpc>
                <a:spcPct val="90000"/>
              </a:lnSpc>
              <a:spcBef>
                <a:spcPts val="600"/>
              </a:spcBef>
              <a:spcAft>
                <a:spcPts val="600"/>
              </a:spcAft>
              <a:buFont typeface="Wingdings" pitchFamily="2" charset="2"/>
              <a:buChar char="v"/>
              <a:tabLst>
                <a:tab pos="4848225" algn="l"/>
              </a:tabLst>
            </a:pPr>
            <a:r>
              <a:rPr lang="tr-TR" altLang="tr-TR" sz="1600" dirty="0" smtClean="0">
                <a:cs typeface="Times New Roman" pitchFamily="18" charset="0"/>
              </a:rPr>
              <a:t>İşyerinin</a:t>
            </a:r>
            <a:r>
              <a:rPr lang="tr-TR" altLang="tr-TR" sz="1600" dirty="0">
                <a:cs typeface="Times New Roman" pitchFamily="18" charset="0"/>
              </a:rPr>
              <a:t>, Bakanlar Kurulunca belirlenen il ve ilçelerde faaliyet göstermesi,</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İşyerinin, malullük, yaşlılık ve ölüm </a:t>
            </a:r>
            <a:r>
              <a:rPr lang="tr-TR" altLang="tr-TR" sz="1600" dirty="0" smtClean="0">
                <a:cs typeface="Times New Roman" pitchFamily="18" charset="0"/>
              </a:rPr>
              <a:t>sigortaları </a:t>
            </a:r>
            <a:r>
              <a:rPr lang="tr-TR" altLang="tr-TR" sz="1600" dirty="0">
                <a:cs typeface="Times New Roman" pitchFamily="18" charset="0"/>
              </a:rPr>
              <a:t>primlerinde 5 puanlık indirimden yararlanma şartlarına sahip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İşverenin Türkiye genelinde yasal ödeme süresi geçmiş prim ve idari para cezası borcunun bulunmaması, ya da bu borçların tecil ve taksitlendirilmiş ve düzenli ödeniyor olması,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e-Borcu Yoktur aktivasyonu için başvuruda bulunulması,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Aylık prim ve hizmet belgelerinin yasal süresi içinde verilmesi,</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İşverence ödenmesi gereken primlerin yasal süre içerisinde ödenmiş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Kayıt dışı sigortalı çalıştıran işyeri ya da sahte sigortalı bildiriminde bulunan işyeri olmaması, </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0" lvl="0" indent="0" algn="just" fontAlgn="auto">
              <a:lnSpc>
                <a:spcPct val="90000"/>
              </a:lnSpc>
              <a:spcBef>
                <a:spcPts val="0"/>
              </a:spcBef>
              <a:spcAft>
                <a:spcPts val="0"/>
              </a:spcAft>
              <a:buNone/>
              <a:defRPr/>
            </a:pPr>
            <a:r>
              <a:rPr lang="tr-TR" altLang="tr-TR" sz="1600" dirty="0">
                <a:cs typeface="Times New Roman" pitchFamily="18" charset="0"/>
              </a:rPr>
              <a:t>      </a:t>
            </a:r>
            <a:r>
              <a:rPr lang="tr-TR" altLang="tr-TR" sz="1600" dirty="0" smtClean="0">
                <a:cs typeface="Times New Roman" pitchFamily="18" charset="0"/>
              </a:rPr>
              <a:t>şartlarının </a:t>
            </a:r>
            <a:r>
              <a:rPr lang="tr-TR" altLang="tr-TR" sz="1600" dirty="0">
                <a:cs typeface="Times New Roman" pitchFamily="18" charset="0"/>
              </a:rPr>
              <a:t>birlikte gerçekleşmiş olması gerekmektedir.</a:t>
            </a:r>
          </a:p>
          <a:p>
            <a:pPr lvl="0" algn="just" fontAlgn="auto">
              <a:lnSpc>
                <a:spcPct val="90000"/>
              </a:lnSpc>
              <a:spcBef>
                <a:spcPts val="0"/>
              </a:spcBef>
              <a:spcAft>
                <a:spcPts val="0"/>
              </a:spcAft>
              <a:defRPr/>
            </a:pPr>
            <a:endParaRPr lang="tr-TR" altLang="tr-TR" sz="1600" dirty="0" smtClean="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marL="0" lvl="0" indent="0" algn="just" fontAlgn="auto">
              <a:lnSpc>
                <a:spcPct val="90000"/>
              </a:lnSpc>
              <a:spcBef>
                <a:spcPts val="0"/>
              </a:spcBef>
              <a:spcAft>
                <a:spcPts val="0"/>
              </a:spcAft>
              <a:buNone/>
              <a:defRPr/>
            </a:pPr>
            <a:r>
              <a:rPr lang="tr-TR" altLang="tr-TR" sz="1600" dirty="0" smtClean="0">
                <a:solidFill>
                  <a:srgbClr val="FF0000"/>
                </a:solidFill>
                <a:cs typeface="Times New Roman" pitchFamily="18" charset="0"/>
              </a:rPr>
              <a:t>     2016/Mart </a:t>
            </a:r>
            <a:r>
              <a:rPr lang="tr-TR" altLang="tr-TR" sz="1600" dirty="0">
                <a:solidFill>
                  <a:srgbClr val="FF0000"/>
                </a:solidFill>
                <a:cs typeface="Times New Roman" pitchFamily="18" charset="0"/>
              </a:rPr>
              <a:t>ayından itibaren 10 sigortalı çalıştırma şartı kaldırılmıştır.</a:t>
            </a:r>
          </a:p>
          <a:p>
            <a:pPr algn="just">
              <a:spcBef>
                <a:spcPts val="1200"/>
              </a:spcBef>
              <a:spcAft>
                <a:spcPts val="1200"/>
              </a:spcAft>
              <a:buClr>
                <a:srgbClr val="046CA6"/>
              </a:buClr>
              <a:buFont typeface="Arial" charset="0"/>
              <a:buChar char="•"/>
            </a:pPr>
            <a:endParaRPr lang="tr-TR" altLang="tr-TR" sz="1600" dirty="0">
              <a:cs typeface="Arial"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06458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2571750" y="0"/>
            <a:ext cx="6572250" cy="706438"/>
          </a:xfrm>
        </p:spPr>
        <p:txBody>
          <a:bodyPr/>
          <a:lstStyle/>
          <a:p>
            <a:r>
              <a:rPr lang="tr-TR" sz="2200" b="1" dirty="0" smtClean="0"/>
              <a:t>İNDİRİMDEN YARARLANILACAK İLLER VE SÜRELERİ</a:t>
            </a:r>
          </a:p>
        </p:txBody>
      </p:sp>
      <p:sp>
        <p:nvSpPr>
          <p:cNvPr id="2560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5603" name="3 Dikdörtgen"/>
          <p:cNvSpPr>
            <a:spLocks noChangeArrowheads="1"/>
          </p:cNvSpPr>
          <p:nvPr/>
        </p:nvSpPr>
        <p:spPr bwMode="auto">
          <a:xfrm>
            <a:off x="395288" y="765175"/>
            <a:ext cx="8280400" cy="951030"/>
          </a:xfrm>
          <a:prstGeom prst="rect">
            <a:avLst/>
          </a:prstGeom>
          <a:noFill/>
          <a:ln w="9525">
            <a:noFill/>
            <a:miter lim="800000"/>
            <a:headEnd/>
            <a:tailEnd/>
          </a:ln>
        </p:spPr>
        <p:txBody>
          <a:bodyPr>
            <a:spAutoFit/>
          </a:bodyPr>
          <a:lstStyle/>
          <a:p>
            <a:pPr lvl="0" algn="just" fontAlgn="auto">
              <a:lnSpc>
                <a:spcPct val="90000"/>
              </a:lnSpc>
              <a:spcBef>
                <a:spcPts val="0"/>
              </a:spcBef>
              <a:spcAft>
                <a:spcPts val="0"/>
              </a:spcAft>
              <a:defRPr/>
            </a:pPr>
            <a:endParaRPr lang="tr-TR" altLang="tr-TR" sz="2000" dirty="0" smtClean="0">
              <a:solidFill>
                <a:schemeClr val="tx2"/>
              </a:solidFill>
              <a:latin typeface="Calibri" pitchFamily="34" charset="0"/>
              <a:cs typeface="Times New Roman" pitchFamily="18" charset="0"/>
            </a:endParaRPr>
          </a:p>
          <a:p>
            <a:pPr lvl="0" algn="just" fontAlgn="auto">
              <a:lnSpc>
                <a:spcPct val="90000"/>
              </a:lnSpc>
              <a:spcBef>
                <a:spcPts val="0"/>
              </a:spcBef>
              <a:spcAft>
                <a:spcPts val="0"/>
              </a:spcAft>
              <a:defRPr/>
            </a:pPr>
            <a:endParaRPr lang="tr-TR" sz="2400" dirty="0">
              <a:solidFill>
                <a:prstClr val="black"/>
              </a:solidFill>
              <a:latin typeface="Calibri" panose="020F0502020204030204" pitchFamily="34" charset="0"/>
            </a:endParaRPr>
          </a:p>
          <a:p>
            <a:pPr lvl="0" algn="just" fontAlgn="auto">
              <a:lnSpc>
                <a:spcPct val="90000"/>
              </a:lnSpc>
              <a:spcBef>
                <a:spcPts val="0"/>
              </a:spcBef>
              <a:spcAft>
                <a:spcPts val="0"/>
              </a:spcAft>
              <a:defRPr/>
            </a:pPr>
            <a:endParaRPr lang="tr-TR" altLang="tr-TR" dirty="0">
              <a:solidFill>
                <a:schemeClr val="tx2"/>
              </a:solidFill>
              <a:latin typeface="Calibri" pitchFamily="34"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50633756"/>
              </p:ext>
            </p:extLst>
          </p:nvPr>
        </p:nvGraphicFramePr>
        <p:xfrm>
          <a:off x="539552" y="760928"/>
          <a:ext cx="8136136" cy="4826443"/>
        </p:xfrm>
        <a:graphic>
          <a:graphicData uri="http://schemas.openxmlformats.org/drawingml/2006/table">
            <a:tbl>
              <a:tblPr/>
              <a:tblGrid>
                <a:gridCol w="2819468">
                  <a:extLst>
                    <a:ext uri="{9D8B030D-6E8A-4147-A177-3AD203B41FA5}">
                      <a16:colId xmlns:a16="http://schemas.microsoft.com/office/drawing/2014/main" val="20000"/>
                    </a:ext>
                  </a:extLst>
                </a:gridCol>
                <a:gridCol w="2900434">
                  <a:extLst>
                    <a:ext uri="{9D8B030D-6E8A-4147-A177-3AD203B41FA5}">
                      <a16:colId xmlns:a16="http://schemas.microsoft.com/office/drawing/2014/main" val="20001"/>
                    </a:ext>
                  </a:extLst>
                </a:gridCol>
                <a:gridCol w="2416234">
                  <a:extLst>
                    <a:ext uri="{9D8B030D-6E8A-4147-A177-3AD203B41FA5}">
                      <a16:colId xmlns:a16="http://schemas.microsoft.com/office/drawing/2014/main" val="20002"/>
                    </a:ext>
                  </a:extLst>
                </a:gridCol>
              </a:tblGrid>
              <a:tr h="219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 SAYILI LİSTE</a:t>
                      </a: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(II) SAYILI LİSTE </a:t>
                      </a:r>
                      <a:endParaRPr kumimoji="0" lang="tr-TR"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(III) SAYILI LİSTE </a:t>
                      </a:r>
                      <a:endParaRPr kumimoji="0" lang="tr-TR"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Afyonkarahisar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Adıyaman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Ağrı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Amasya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Aksaray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Ardahan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Artvin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Bayburt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Batman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Bartın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Çankırı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Bingöl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Çorum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Erzurum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Bitlis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Düzce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Giresun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Diyarbakır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6"/>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Elazığ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Gümüşhane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Hakkari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7"/>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Erzincan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Kahramanmaraş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Iğdır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8"/>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Hatay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Kilis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Kars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9"/>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Karaman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Niğde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Mardin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Kastamonu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Ordu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Muş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Kırıkkale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Osmaniye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Siirt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Kırşehir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Sinop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Şanlıurfa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Kütahya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Tokat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Şırnak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Malatya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Tunceli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Van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Nevşehir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Yozgat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Bozcaada-Gökçeada ilçeleri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6"/>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Rize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7"/>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Sivas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8"/>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Trabzon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9"/>
                  </a:ext>
                </a:extLst>
              </a:tr>
              <a:tr h="18854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Uşak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0"/>
                  </a:ext>
                </a:extLst>
              </a:tr>
            </a:tbl>
          </a:graphicData>
        </a:graphic>
      </p:graphicFrame>
      <p:sp>
        <p:nvSpPr>
          <p:cNvPr id="3" name="Dikdörtgen 2"/>
          <p:cNvSpPr/>
          <p:nvPr/>
        </p:nvSpPr>
        <p:spPr>
          <a:xfrm>
            <a:off x="465531" y="5445224"/>
            <a:ext cx="8280920" cy="923330"/>
          </a:xfrm>
          <a:prstGeom prst="rect">
            <a:avLst/>
          </a:prstGeom>
        </p:spPr>
        <p:txBody>
          <a:bodyPr wrap="square">
            <a:spAutoFit/>
          </a:bodyPr>
          <a:lstStyle/>
          <a:p>
            <a:pPr lvl="0" algn="just" fontAlgn="auto">
              <a:lnSpc>
                <a:spcPct val="90000"/>
              </a:lnSpc>
              <a:spcBef>
                <a:spcPts val="0"/>
              </a:spcBef>
              <a:spcAft>
                <a:spcPts val="0"/>
              </a:spcAft>
              <a:defRPr/>
            </a:pPr>
            <a:endParaRPr lang="tr-TR" sz="1500" dirty="0" smtClean="0">
              <a:solidFill>
                <a:prstClr val="black"/>
              </a:solidFill>
              <a:latin typeface="Calibri"/>
            </a:endParaRPr>
          </a:p>
          <a:p>
            <a:pPr lvl="0" algn="just" fontAlgn="auto">
              <a:lnSpc>
                <a:spcPct val="90000"/>
              </a:lnSpc>
              <a:spcBef>
                <a:spcPts val="0"/>
              </a:spcBef>
              <a:spcAft>
                <a:spcPts val="0"/>
              </a:spcAft>
              <a:defRPr/>
            </a:pPr>
            <a:r>
              <a:rPr lang="tr-TR" sz="1500" b="1" u="sng" dirty="0" smtClean="0">
                <a:latin typeface="Calibri"/>
              </a:rPr>
              <a:t>NOT: </a:t>
            </a:r>
            <a:r>
              <a:rPr lang="tr-TR" sz="1500" dirty="0" smtClean="0">
                <a:latin typeface="Calibri"/>
              </a:rPr>
              <a:t>5510  </a:t>
            </a:r>
            <a:r>
              <a:rPr lang="tr-TR" sz="1500" dirty="0">
                <a:latin typeface="Calibri"/>
              </a:rPr>
              <a:t>sayılı Kanunun  </a:t>
            </a:r>
            <a:r>
              <a:rPr lang="tr-TR" sz="1500" dirty="0" smtClean="0">
                <a:latin typeface="Calibri"/>
              </a:rPr>
              <a:t>ek </a:t>
            </a:r>
            <a:r>
              <a:rPr lang="tr-TR" sz="1500" dirty="0">
                <a:latin typeface="Calibri"/>
              </a:rPr>
              <a:t>2 </a:t>
            </a:r>
            <a:r>
              <a:rPr lang="tr-TR" sz="1500" dirty="0" err="1">
                <a:latin typeface="Calibri"/>
              </a:rPr>
              <a:t>nci</a:t>
            </a:r>
            <a:r>
              <a:rPr lang="tr-TR" sz="1500" dirty="0">
                <a:latin typeface="Calibri"/>
              </a:rPr>
              <a:t> maddesinde  öngörülen sigorta primi </a:t>
            </a:r>
            <a:r>
              <a:rPr lang="tr-TR" sz="1500" dirty="0" smtClean="0">
                <a:latin typeface="Calibri"/>
              </a:rPr>
              <a:t>desteğinden </a:t>
            </a:r>
            <a:r>
              <a:rPr lang="tr-TR" sz="1500" dirty="0">
                <a:latin typeface="Calibri"/>
              </a:rPr>
              <a:t>yararlanmakta olan işverenler, bu </a:t>
            </a:r>
            <a:r>
              <a:rPr lang="tr-TR" sz="1500" dirty="0" smtClean="0">
                <a:latin typeface="Calibri"/>
              </a:rPr>
              <a:t>destekten </a:t>
            </a:r>
            <a:r>
              <a:rPr lang="tr-TR" sz="1500" dirty="0">
                <a:latin typeface="Calibri"/>
              </a:rPr>
              <a:t>yararlandığı süreler </a:t>
            </a:r>
            <a:r>
              <a:rPr lang="tr-TR" sz="1500" dirty="0" smtClean="0">
                <a:latin typeface="Calibri"/>
              </a:rPr>
              <a:t>içinde 5510 </a:t>
            </a:r>
            <a:r>
              <a:rPr lang="tr-TR" sz="1500" dirty="0">
                <a:latin typeface="Calibri"/>
              </a:rPr>
              <a:t>sayılı Kanunun 81 inci maddesinin ikinci fıkrasında  öngörülen </a:t>
            </a:r>
            <a:r>
              <a:rPr lang="tr-TR" sz="1500" dirty="0" smtClean="0">
                <a:latin typeface="Calibri"/>
              </a:rPr>
              <a:t>ilave </a:t>
            </a:r>
            <a:r>
              <a:rPr lang="tr-TR" sz="1500" dirty="0">
                <a:latin typeface="Calibri"/>
              </a:rPr>
              <a:t>6 puanlık sigorta prim indiriminden yararlanamamaktadır. </a:t>
            </a:r>
            <a:endParaRPr lang="tr-TR" sz="15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solidFill>
                  <a:srgbClr val="FFFFFF"/>
                </a:solidFill>
              </a:rPr>
              <a:t>YATIRIMLARDA DEVLET YARDIMLARI HAKKINDA KARARLAR UYARINCA UYGULANAN </a:t>
            </a:r>
            <a:r>
              <a:rPr lang="tr-TR" altLang="tr-TR" b="1" kern="1200" dirty="0" smtClean="0">
                <a:solidFill>
                  <a:srgbClr val="FFFFFF"/>
                </a:solidFill>
              </a:rPr>
              <a:t>PRİM DESTEĞİ</a:t>
            </a:r>
            <a:endParaRPr lang="tr-TR" dirty="0"/>
          </a:p>
        </p:txBody>
      </p:sp>
      <p:sp>
        <p:nvSpPr>
          <p:cNvPr id="3" name="İçerik Yer Tutucusu 2"/>
          <p:cNvSpPr>
            <a:spLocks noGrp="1"/>
          </p:cNvSpPr>
          <p:nvPr>
            <p:ph idx="1"/>
          </p:nvPr>
        </p:nvSpPr>
        <p:spPr>
          <a:xfrm>
            <a:off x="304800" y="836712"/>
            <a:ext cx="8610600" cy="5688632"/>
          </a:xfrm>
        </p:spPr>
        <p:txBody>
          <a:bodyPr/>
          <a:lstStyle/>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5510 sayılı Kanunun E</a:t>
            </a:r>
            <a:r>
              <a:rPr lang="tr-TR" sz="1600" dirty="0" smtClean="0">
                <a:cs typeface="Calibri" panose="020F0502020204030204" pitchFamily="34" charset="0"/>
              </a:rPr>
              <a:t>k </a:t>
            </a:r>
            <a:r>
              <a:rPr lang="tr-TR" sz="1600" dirty="0">
                <a:cs typeface="Calibri" panose="020F0502020204030204" pitchFamily="34" charset="0"/>
              </a:rPr>
              <a:t>2 </a:t>
            </a:r>
            <a:r>
              <a:rPr lang="tr-TR" sz="1600" dirty="0" err="1">
                <a:cs typeface="Calibri" panose="020F0502020204030204" pitchFamily="34" charset="0"/>
              </a:rPr>
              <a:t>nci</a:t>
            </a:r>
            <a:r>
              <a:rPr lang="tr-TR" sz="1600" dirty="0">
                <a:cs typeface="Calibri" panose="020F0502020204030204" pitchFamily="34" charset="0"/>
              </a:rPr>
              <a:t> Maddesi</a:t>
            </a: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14/7/2009 tarihli, 2009/15199  sayılı ve 15/6/2012 tarihli, 2012/3305 sayılı  Bakanlar Kurulu Kararları</a:t>
            </a: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2009/1 ve 2012/1 sayılı Tebliğler</a:t>
            </a: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2011-54, 2012-30 ve </a:t>
            </a:r>
            <a:r>
              <a:rPr lang="tr-TR" sz="1600" dirty="0" smtClean="0">
                <a:cs typeface="Calibri" panose="020F0502020204030204" pitchFamily="34" charset="0"/>
              </a:rPr>
              <a:t>2012-37 </a:t>
            </a:r>
            <a:r>
              <a:rPr lang="tr-TR" sz="1600" dirty="0">
                <a:cs typeface="Calibri" panose="020F0502020204030204" pitchFamily="34" charset="0"/>
              </a:rPr>
              <a:t>sayılı Genelgeler</a:t>
            </a:r>
          </a:p>
          <a:p>
            <a:pPr marL="285750" lvl="0" indent="-285750" algn="just" fontAlgn="auto">
              <a:lnSpc>
                <a:spcPct val="90000"/>
              </a:lnSpc>
              <a:spcAft>
                <a:spcPts val="0"/>
              </a:spcAft>
              <a:buClr>
                <a:schemeClr val="tx2"/>
              </a:buClr>
              <a:buSzPct val="100000"/>
              <a:buFont typeface="Wingdings" pitchFamily="2" charset="2"/>
              <a:buChar char="v"/>
              <a:defRPr/>
            </a:pPr>
            <a:endParaRPr lang="tr-TR" sz="1600" dirty="0">
              <a:cs typeface="Calibri" panose="020F0502020204030204" pitchFamily="34" charset="0"/>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sym typeface="Wingdings" pitchFamily="2" charset="2"/>
              </a:rPr>
              <a:t>1/6/</a:t>
            </a:r>
            <a:r>
              <a:rPr lang="tr-TR" sz="1600" b="0" dirty="0" smtClean="0">
                <a:cs typeface="Calibri" panose="020F0502020204030204" pitchFamily="34" charset="0"/>
              </a:rPr>
              <a:t>2011</a:t>
            </a:r>
            <a:endParaRPr lang="tr-TR" sz="1600" b="0" u="sng" dirty="0">
              <a:cs typeface="Calibri" panose="020F0502020204030204" pitchFamily="34" charset="0"/>
              <a:sym typeface="Wingdings" pitchFamily="2" charset="2"/>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a:t>
            </a:r>
            <a:r>
              <a:rPr lang="tr-TR" sz="1600" b="0" dirty="0" smtClean="0">
                <a:cs typeface="Calibri" panose="020F0502020204030204" pitchFamily="34" charset="0"/>
                <a:sym typeface="Wingdings" pitchFamily="2" charset="2"/>
              </a:rPr>
              <a:t>Hazine ve Maliye Bakanlığı - Sanayi ve Teknoloji Bakanlığı</a:t>
            </a:r>
          </a:p>
          <a:p>
            <a:pPr marL="0" lvl="0" indent="0" algn="just" fontAlgn="auto">
              <a:lnSpc>
                <a:spcPct val="90000"/>
              </a:lnSpc>
              <a:spcAft>
                <a:spcPts val="0"/>
              </a:spcAft>
              <a:buClr>
                <a:srgbClr val="31B6FD"/>
              </a:buClr>
              <a:buSzPct val="100000"/>
              <a:buNone/>
              <a:defRPr/>
            </a:pPr>
            <a:endParaRPr lang="tr-TR" altLang="tr-TR" sz="1600" dirty="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r>
              <a:rPr lang="tr-TR" altLang="tr-TR" sz="1600" b="0" dirty="0">
                <a:cs typeface="Calibri" panose="020F0502020204030204" pitchFamily="34" charset="0"/>
              </a:rPr>
              <a:t>:</a:t>
            </a:r>
          </a:p>
          <a:p>
            <a:pPr marL="0" lvl="0" indent="0" algn="just" fontAlgn="auto">
              <a:spcBef>
                <a:spcPts val="0"/>
              </a:spcBef>
              <a:spcAft>
                <a:spcPts val="0"/>
              </a:spcAft>
              <a:buNone/>
              <a:defRPr/>
            </a:pPr>
            <a:r>
              <a:rPr lang="tr-TR" altLang="tr-TR" sz="1600" b="0" dirty="0" smtClean="0">
                <a:cs typeface="Calibri" panose="020F0502020204030204" pitchFamily="34" charset="0"/>
              </a:rPr>
              <a:t>(D</a:t>
            </a:r>
            <a:r>
              <a:rPr lang="tr-TR" altLang="tr-TR" sz="1600" b="0" dirty="0">
                <a:cs typeface="Calibri" panose="020F0502020204030204" pitchFamily="34" charset="0"/>
              </a:rPr>
              <a:t>) Limited Şirketince, </a:t>
            </a:r>
            <a:r>
              <a:rPr lang="tr-TR" altLang="tr-TR" sz="1600" b="0" dirty="0" smtClean="0">
                <a:cs typeface="Calibri" panose="020F0502020204030204" pitchFamily="34" charset="0"/>
              </a:rPr>
              <a:t>2019/Ocak </a:t>
            </a:r>
            <a:r>
              <a:rPr lang="tr-TR" altLang="tr-TR" sz="1600" b="0" dirty="0">
                <a:cs typeface="Calibri" panose="020F0502020204030204" pitchFamily="34" charset="0"/>
              </a:rPr>
              <a:t>ayına ilişkin  16322 kanun numarası seçilmek suretiyle düzenlenen aylık prim ve hizmet belgesinde kayıtlı 1 sigortalı için prim ödeme gün sayısının </a:t>
            </a:r>
            <a:r>
              <a:rPr lang="tr-TR" altLang="tr-TR" sz="1600" b="0" dirty="0" smtClean="0">
                <a:cs typeface="Calibri" panose="020F0502020204030204" pitchFamily="34" charset="0"/>
              </a:rPr>
              <a:t>30</a:t>
            </a:r>
            <a:r>
              <a:rPr lang="tr-TR" altLang="tr-TR" sz="1600" b="0" dirty="0">
                <a:cs typeface="Calibri" panose="020F0502020204030204" pitchFamily="34" charset="0"/>
              </a:rPr>
              <a:t>, prime esas kazanç tutarının ise </a:t>
            </a:r>
            <a:r>
              <a:rPr lang="tr-TR" altLang="tr-TR" sz="1600" b="0" dirty="0" smtClean="0">
                <a:cs typeface="Calibri" panose="020F0502020204030204" pitchFamily="34" charset="0"/>
              </a:rPr>
              <a:t>2.558,40 </a:t>
            </a:r>
            <a:r>
              <a:rPr lang="tr-TR" altLang="tr-TR" sz="1600" b="0" dirty="0">
                <a:cs typeface="Calibri" panose="020F0502020204030204" pitchFamily="34" charset="0"/>
              </a:rPr>
              <a:t>TL olduğu varsayıldığında, </a:t>
            </a:r>
            <a:endParaRPr lang="tr-TR" altLang="tr-TR" sz="1600" b="0" dirty="0" smtClean="0">
              <a:cs typeface="Calibri" panose="020F0502020204030204" pitchFamily="34" charset="0"/>
            </a:endParaRPr>
          </a:p>
          <a:p>
            <a:pPr marL="0" lvl="0" indent="0" algn="just" fontAlgn="auto">
              <a:spcBef>
                <a:spcPts val="0"/>
              </a:spcBef>
              <a:spcAft>
                <a:spcPts val="0"/>
              </a:spcAft>
              <a:buNone/>
              <a:defRPr/>
            </a:pPr>
            <a:endParaRPr lang="tr-TR" altLang="tr-TR" sz="1600" b="0" dirty="0">
              <a:cs typeface="Calibri" panose="020F0502020204030204" pitchFamily="34" charset="0"/>
            </a:endParaRP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 </a:t>
            </a:r>
            <a:r>
              <a:rPr lang="tr-TR" altLang="tr-TR" sz="1600" b="0" dirty="0">
                <a:cs typeface="Calibri" panose="020F0502020204030204" pitchFamily="34" charset="0"/>
              </a:rPr>
              <a:t>* 5 / 100                = </a:t>
            </a:r>
            <a:r>
              <a:rPr lang="tr-TR" altLang="tr-TR" sz="1600" b="0" dirty="0" smtClean="0">
                <a:cs typeface="Calibri" panose="020F0502020204030204" pitchFamily="34" charset="0"/>
              </a:rPr>
              <a:t>  127,92 TL </a:t>
            </a:r>
            <a:r>
              <a:rPr lang="tr-TR" altLang="tr-TR" sz="1600" b="0" dirty="0">
                <a:cs typeface="Calibri" panose="020F0502020204030204" pitchFamily="34" charset="0"/>
              </a:rPr>
              <a:t>Beş puanlık indirim  Hazinece karşılanacak tutar</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2.558,40*(20,5-5=kalan işveren hissesi) 15,5 </a:t>
            </a:r>
            <a:r>
              <a:rPr lang="tr-TR" altLang="tr-TR" sz="1600" b="0" dirty="0">
                <a:cs typeface="Calibri" panose="020F0502020204030204" pitchFamily="34" charset="0"/>
              </a:rPr>
              <a:t>/ </a:t>
            </a:r>
            <a:r>
              <a:rPr lang="tr-TR" altLang="tr-TR" sz="1600" b="0" dirty="0" smtClean="0">
                <a:cs typeface="Calibri" panose="020F0502020204030204" pitchFamily="34" charset="0"/>
              </a:rPr>
              <a:t>100 = 396,55 </a:t>
            </a:r>
            <a:r>
              <a:rPr lang="tr-TR" altLang="tr-TR" sz="1600" b="0" dirty="0">
                <a:cs typeface="Calibri" panose="020F0502020204030204" pitchFamily="34" charset="0"/>
              </a:rPr>
              <a:t>TL  </a:t>
            </a:r>
            <a:r>
              <a:rPr lang="tr-TR" altLang="tr-TR" sz="1600" b="0" dirty="0" smtClean="0">
                <a:cs typeface="Calibri" panose="020F0502020204030204" pitchFamily="34" charset="0"/>
              </a:rPr>
              <a:t>Sanayi ve Teknoloji </a:t>
            </a:r>
            <a:r>
              <a:rPr lang="tr-TR" altLang="tr-TR" sz="1600" b="0" dirty="0">
                <a:cs typeface="Calibri" panose="020F0502020204030204" pitchFamily="34" charset="0"/>
              </a:rPr>
              <a:t>Bakanlığınca karşılanacak </a:t>
            </a:r>
            <a:r>
              <a:rPr lang="tr-TR" altLang="tr-TR" sz="1600" b="0" dirty="0" smtClean="0">
                <a:cs typeface="Calibri" panose="020F0502020204030204" pitchFamily="34" charset="0"/>
              </a:rPr>
              <a:t>tutar,</a:t>
            </a:r>
            <a:endParaRPr lang="tr-TR" altLang="tr-TR" sz="1600" b="0" dirty="0">
              <a:cs typeface="Calibri" panose="020F0502020204030204" pitchFamily="34" charset="0"/>
            </a:endParaRPr>
          </a:p>
          <a:p>
            <a:pPr lvl="0" algn="just" fontAlgn="auto">
              <a:lnSpc>
                <a:spcPct val="90000"/>
              </a:lnSpc>
              <a:spcBef>
                <a:spcPts val="0"/>
              </a:spcBef>
              <a:spcAft>
                <a:spcPts val="0"/>
              </a:spcAft>
              <a:buClr>
                <a:srgbClr val="FFFFCC"/>
              </a:buClr>
              <a:buSzPct val="60000"/>
            </a:pPr>
            <a:r>
              <a:rPr lang="tr-TR" altLang="tr-TR" sz="1600" dirty="0">
                <a:cs typeface="Calibri" panose="020F0502020204030204" pitchFamily="34" charset="0"/>
              </a:rPr>
              <a:t>Bu durumda işveren tarafından ödenecek olan tutar;</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 </a:t>
            </a:r>
            <a:r>
              <a:rPr lang="tr-TR" altLang="tr-TR" sz="1600" b="0" dirty="0">
                <a:cs typeface="Calibri" panose="020F0502020204030204" pitchFamily="34" charset="0"/>
              </a:rPr>
              <a:t>* </a:t>
            </a:r>
            <a:r>
              <a:rPr lang="tr-TR" altLang="tr-TR" sz="1600" b="0" dirty="0" smtClean="0">
                <a:cs typeface="Calibri" panose="020F0502020204030204" pitchFamily="34" charset="0"/>
              </a:rPr>
              <a:t>34,5 </a:t>
            </a:r>
            <a:r>
              <a:rPr lang="tr-TR" altLang="tr-TR" sz="1600" b="0" dirty="0">
                <a:cs typeface="Calibri" panose="020F0502020204030204" pitchFamily="34" charset="0"/>
              </a:rPr>
              <a:t>/100               </a:t>
            </a:r>
            <a:r>
              <a:rPr lang="tr-TR" altLang="tr-TR" sz="1600" b="0" dirty="0" smtClean="0">
                <a:cs typeface="Calibri" panose="020F0502020204030204" pitchFamily="34" charset="0"/>
              </a:rPr>
              <a:t>   = 882,65TL </a:t>
            </a:r>
            <a:r>
              <a:rPr lang="tr-TR" altLang="tr-TR" sz="1600" b="0" dirty="0">
                <a:cs typeface="Calibri" panose="020F0502020204030204" pitchFamily="34" charset="0"/>
              </a:rPr>
              <a:t>değil, </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882,65 </a:t>
            </a:r>
            <a:r>
              <a:rPr lang="tr-TR" altLang="tr-TR" sz="1600" b="0" dirty="0">
                <a:cs typeface="Calibri" panose="020F0502020204030204" pitchFamily="34" charset="0"/>
              </a:rPr>
              <a:t>– </a:t>
            </a:r>
            <a:r>
              <a:rPr lang="tr-TR" altLang="tr-TR" sz="1600" b="0" dirty="0" smtClean="0">
                <a:cs typeface="Calibri" panose="020F0502020204030204" pitchFamily="34" charset="0"/>
              </a:rPr>
              <a:t>(127,92+ 396,55)        </a:t>
            </a:r>
            <a:r>
              <a:rPr lang="tr-TR" altLang="tr-TR" sz="1600" b="0" dirty="0">
                <a:cs typeface="Calibri" panose="020F0502020204030204" pitchFamily="34" charset="0"/>
              </a:rPr>
              <a:t>= </a:t>
            </a:r>
            <a:r>
              <a:rPr lang="tr-TR" altLang="tr-TR" sz="1600" dirty="0" smtClean="0">
                <a:cs typeface="Calibri" panose="020F0502020204030204" pitchFamily="34" charset="0"/>
              </a:rPr>
              <a:t>358,18 </a:t>
            </a:r>
            <a:r>
              <a:rPr lang="tr-TR" altLang="tr-TR" sz="1600" dirty="0">
                <a:cs typeface="Calibri" panose="020F0502020204030204" pitchFamily="34" charset="0"/>
              </a:rPr>
              <a:t>TL olacaktır.</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955969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71750" y="0"/>
            <a:ext cx="6572250" cy="706438"/>
          </a:xfrm>
        </p:spPr>
        <p:txBody>
          <a:bodyPr/>
          <a:lstStyle/>
          <a:p>
            <a:pPr lvl="0"/>
            <a:r>
              <a:rPr lang="tr-TR" b="1" dirty="0">
                <a:solidFill>
                  <a:prstClr val="black"/>
                </a:solidFill>
                <a:ea typeface="Times New Roman"/>
              </a:rPr>
              <a:t/>
            </a:r>
            <a:br>
              <a:rPr lang="tr-TR" b="1" dirty="0">
                <a:solidFill>
                  <a:prstClr val="black"/>
                </a:solidFill>
                <a:ea typeface="Times New Roman"/>
              </a:rPr>
            </a:br>
            <a:r>
              <a:rPr lang="tr-TR" sz="2200" b="1" dirty="0" smtClean="0">
                <a:ea typeface="Times New Roman"/>
              </a:rPr>
              <a:t>KAPSAM</a:t>
            </a:r>
            <a:r>
              <a:rPr lang="tr-TR" b="1" dirty="0">
                <a:solidFill>
                  <a:prstClr val="black"/>
                </a:solidFill>
                <a:ea typeface="Times New Roman"/>
              </a:rPr>
              <a:t/>
            </a:r>
            <a:br>
              <a:rPr lang="tr-TR" b="1" dirty="0">
                <a:solidFill>
                  <a:prstClr val="black"/>
                </a:solidFill>
                <a:ea typeface="Times New Roman"/>
              </a:rPr>
            </a:br>
            <a:endParaRPr lang="tr-TR" dirty="0" smtClean="0"/>
          </a:p>
        </p:txBody>
      </p:sp>
      <p:sp>
        <p:nvSpPr>
          <p:cNvPr id="28674"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28675" name="3 Dikdörtgen"/>
          <p:cNvSpPr>
            <a:spLocks noChangeArrowheads="1"/>
          </p:cNvSpPr>
          <p:nvPr/>
        </p:nvSpPr>
        <p:spPr bwMode="auto">
          <a:xfrm>
            <a:off x="179512" y="836713"/>
            <a:ext cx="8784976" cy="5016758"/>
          </a:xfrm>
          <a:prstGeom prst="rect">
            <a:avLst/>
          </a:prstGeom>
          <a:noFill/>
          <a:ln w="9525">
            <a:noFill/>
            <a:miter lim="800000"/>
            <a:headEnd/>
            <a:tailEnd/>
          </a:ln>
        </p:spPr>
        <p:txBody>
          <a:bodyPr wrap="square">
            <a:spAutoFit/>
          </a:bodyPr>
          <a:lstStyle/>
          <a:p>
            <a:pPr lvl="0" algn="just" fontAlgn="auto">
              <a:spcBef>
                <a:spcPts val="0"/>
              </a:spcBef>
              <a:spcAft>
                <a:spcPts val="0"/>
              </a:spcAft>
              <a:tabLst>
                <a:tab pos="228600" algn="l"/>
              </a:tabLst>
            </a:pPr>
            <a:endParaRPr lang="tr-TR" sz="1600" b="1" u="sng" dirty="0" smtClean="0">
              <a:latin typeface="Calibri" pitchFamily="34" charset="0"/>
              <a:ea typeface="Times New Roman"/>
            </a:endParaRPr>
          </a:p>
          <a:p>
            <a:pPr lvl="0" algn="just" fontAlgn="auto">
              <a:spcBef>
                <a:spcPts val="0"/>
              </a:spcBef>
              <a:spcAft>
                <a:spcPts val="0"/>
              </a:spcAft>
              <a:tabLst>
                <a:tab pos="228600" algn="l"/>
              </a:tabLst>
            </a:pPr>
            <a:r>
              <a:rPr lang="tr-TR" sz="1600" b="1" u="sng" dirty="0" smtClean="0">
                <a:latin typeface="Calibri" pitchFamily="34" charset="0"/>
                <a:ea typeface="Times New Roman"/>
              </a:rPr>
              <a:t>KAPSAMDA OLANLAR</a:t>
            </a:r>
          </a:p>
          <a:p>
            <a:pPr lvl="0" algn="just" fontAlgn="auto">
              <a:spcBef>
                <a:spcPts val="0"/>
              </a:spcBef>
              <a:spcAft>
                <a:spcPts val="0"/>
              </a:spcAft>
              <a:tabLst>
                <a:tab pos="228600" algn="l"/>
              </a:tabLst>
            </a:pPr>
            <a:endParaRPr lang="tr-TR" sz="1600" b="1" u="sng" dirty="0">
              <a:latin typeface="Calibri" pitchFamily="34" charset="0"/>
              <a:ea typeface="Times New Roman"/>
            </a:endParaRPr>
          </a:p>
          <a:p>
            <a:pPr marL="285750" lvl="0" indent="-285750" algn="just" fontAlgn="auto">
              <a:spcBef>
                <a:spcPts val="0"/>
              </a:spcBef>
              <a:spcAft>
                <a:spcPts val="0"/>
              </a:spcAft>
              <a:buClr>
                <a:schemeClr val="tx1"/>
              </a:buClr>
              <a:buFont typeface="Wingdings" pitchFamily="2" charset="2"/>
              <a:buChar char="v"/>
            </a:pPr>
            <a:r>
              <a:rPr lang="tr-TR" altLang="tr-TR" sz="1600" dirty="0">
                <a:latin typeface="Calibri" pitchFamily="34" charset="0"/>
              </a:rPr>
              <a:t> </a:t>
            </a:r>
            <a:r>
              <a:rPr lang="tr-TR" altLang="tr-TR" sz="1600" dirty="0" smtClean="0">
                <a:latin typeface="Calibri" pitchFamily="34" charset="0"/>
              </a:rPr>
              <a:t>Büyük </a:t>
            </a:r>
            <a:r>
              <a:rPr lang="tr-TR" altLang="tr-TR" sz="1600" dirty="0">
                <a:latin typeface="Calibri" pitchFamily="34" charset="0"/>
              </a:rPr>
              <a:t>ölçekli yatırımlar, stratejik yatırımlar ve bölgesel teşvik uygulamaları kapsamında teşvik belgesi düzenlenerek tamamlama vizesi yapılmış işyerleri</a:t>
            </a:r>
            <a:r>
              <a:rPr lang="tr-TR" altLang="tr-TR" sz="1600" dirty="0" smtClean="0">
                <a:latin typeface="Calibri" pitchFamily="34" charset="0"/>
              </a:rPr>
              <a:t>,</a:t>
            </a:r>
          </a:p>
          <a:p>
            <a:pPr marL="285750" lvl="0" indent="-285750" algn="just" fontAlgn="auto">
              <a:spcBef>
                <a:spcPts val="0"/>
              </a:spcBef>
              <a:spcAft>
                <a:spcPts val="0"/>
              </a:spcAft>
              <a:buClr>
                <a:schemeClr val="tx1"/>
              </a:buClr>
              <a:buFont typeface="Wingdings" pitchFamily="2" charset="2"/>
              <a:buChar char="v"/>
            </a:pPr>
            <a:r>
              <a:rPr lang="tr-TR" altLang="tr-TR" sz="1600" dirty="0" smtClean="0">
                <a:latin typeface="Calibri" pitchFamily="34" charset="0"/>
              </a:rPr>
              <a:t> Gemi </a:t>
            </a:r>
            <a:r>
              <a:rPr lang="tr-TR" altLang="tr-TR" sz="1600" dirty="0">
                <a:latin typeface="Calibri" pitchFamily="34" charset="0"/>
              </a:rPr>
              <a:t>inşa yatırımları</a:t>
            </a:r>
            <a:r>
              <a:rPr lang="tr-TR" altLang="tr-TR" sz="1600" dirty="0" smtClean="0">
                <a:latin typeface="Calibri" pitchFamily="34" charset="0"/>
              </a:rPr>
              <a:t>,</a:t>
            </a:r>
          </a:p>
          <a:p>
            <a:pPr lvl="0" algn="just" fontAlgn="auto">
              <a:spcBef>
                <a:spcPts val="0"/>
              </a:spcBef>
              <a:spcAft>
                <a:spcPts val="0"/>
              </a:spcAft>
              <a:buClr>
                <a:schemeClr val="tx2"/>
              </a:buClr>
            </a:pPr>
            <a:r>
              <a:rPr lang="tr-TR" altLang="tr-TR" sz="1600" dirty="0" smtClean="0">
                <a:latin typeface="Calibri" pitchFamily="34" charset="0"/>
              </a:rPr>
              <a:t>      destek </a:t>
            </a:r>
            <a:r>
              <a:rPr lang="tr-TR" altLang="tr-TR" sz="1600" dirty="0">
                <a:latin typeface="Calibri" pitchFamily="34" charset="0"/>
              </a:rPr>
              <a:t>kapsamındadır. </a:t>
            </a:r>
          </a:p>
          <a:p>
            <a:pPr lvl="0" algn="just" fontAlgn="auto">
              <a:spcBef>
                <a:spcPts val="0"/>
              </a:spcBef>
              <a:spcAft>
                <a:spcPts val="0"/>
              </a:spcAft>
            </a:pPr>
            <a:endParaRPr lang="tr-TR" altLang="tr-TR" sz="1600" b="1" u="sng" dirty="0" smtClean="0">
              <a:latin typeface="Calibri" pitchFamily="34" charset="0"/>
            </a:endParaRPr>
          </a:p>
          <a:p>
            <a:pPr lvl="0" algn="just" fontAlgn="auto">
              <a:spcBef>
                <a:spcPts val="0"/>
              </a:spcBef>
              <a:spcAft>
                <a:spcPts val="0"/>
              </a:spcAft>
            </a:pPr>
            <a:r>
              <a:rPr lang="tr-TR" altLang="tr-TR" sz="1600" b="1" u="sng" dirty="0" smtClean="0">
                <a:latin typeface="Calibri" pitchFamily="34" charset="0"/>
              </a:rPr>
              <a:t>KAPSAM DIŞI OLANLAR</a:t>
            </a:r>
          </a:p>
          <a:p>
            <a:pPr lvl="0" algn="just" fontAlgn="auto">
              <a:spcBef>
                <a:spcPts val="0"/>
              </a:spcBef>
              <a:spcAft>
                <a:spcPts val="0"/>
              </a:spcAft>
            </a:pPr>
            <a:endParaRPr lang="tr-TR" altLang="tr-TR" sz="1600" b="1" u="sng" dirty="0" smtClean="0">
              <a:latin typeface="Calibri" pitchFamily="34" charset="0"/>
            </a:endParaRPr>
          </a:p>
          <a:p>
            <a:pPr marL="285750" indent="-285750" algn="just" fontAlgn="auto">
              <a:spcBef>
                <a:spcPts val="0"/>
              </a:spcBef>
              <a:spcAft>
                <a:spcPts val="0"/>
              </a:spcAft>
              <a:buFont typeface="Wingdings" pitchFamily="2" charset="2"/>
              <a:buChar char="v"/>
            </a:pPr>
            <a:r>
              <a:rPr lang="tr-TR" altLang="tr-TR" sz="1600" dirty="0" smtClean="0">
                <a:latin typeface="Calibri" pitchFamily="34" charset="0"/>
              </a:rPr>
              <a:t>21/4/2005 </a:t>
            </a:r>
            <a:r>
              <a:rPr lang="tr-TR" altLang="tr-TR" sz="1600" dirty="0">
                <a:latin typeface="Calibri" pitchFamily="34" charset="0"/>
              </a:rPr>
              <a:t>tarihli ve </a:t>
            </a:r>
            <a:r>
              <a:rPr lang="tr-TR" altLang="tr-TR" sz="1600" b="1" dirty="0">
                <a:latin typeface="Calibri" pitchFamily="34" charset="0"/>
              </a:rPr>
              <a:t>5335 sayılı Bazı Kanun ve Kanun Hükmünde Kararnamelerde Değişiklik Yapılmasına Dair Kanunun 30 uncu maddesinin ikinci fıkrası kapsamına </a:t>
            </a:r>
            <a:r>
              <a:rPr lang="tr-TR" altLang="tr-TR" sz="1600" dirty="0">
                <a:latin typeface="Calibri" pitchFamily="34" charset="0"/>
              </a:rPr>
              <a:t>giren kurum ve kuruluşlara ait </a:t>
            </a:r>
            <a:r>
              <a:rPr lang="tr-TR" altLang="tr-TR" sz="1600" dirty="0" smtClean="0">
                <a:latin typeface="Calibri" pitchFamily="34" charset="0"/>
              </a:rPr>
              <a:t>işyerleri</a:t>
            </a:r>
            <a:r>
              <a:rPr lang="tr-TR" altLang="tr-TR" sz="1600" dirty="0">
                <a:latin typeface="Calibri" pitchFamily="34" charset="0"/>
              </a:rPr>
              <a:t>, (15/6/2012 tarihi </a:t>
            </a:r>
            <a:r>
              <a:rPr lang="tr-TR" altLang="tr-TR" sz="1600" dirty="0" smtClean="0">
                <a:latin typeface="Calibri" pitchFamily="34" charset="0"/>
              </a:rPr>
              <a:t>itibariyle)</a:t>
            </a:r>
          </a:p>
          <a:p>
            <a:pPr marL="285750" lvl="0" indent="-285750" algn="just" fontAlgn="auto">
              <a:spcBef>
                <a:spcPts val="0"/>
              </a:spcBef>
              <a:spcAft>
                <a:spcPts val="0"/>
              </a:spcAft>
              <a:buFont typeface="Wingdings" pitchFamily="2" charset="2"/>
              <a:buChar char="v"/>
            </a:pPr>
            <a:r>
              <a:rPr lang="tr-TR" altLang="tr-TR" sz="1600" dirty="0" smtClean="0">
                <a:latin typeface="Calibri" pitchFamily="34" charset="0"/>
              </a:rPr>
              <a:t>Sosyal </a:t>
            </a:r>
            <a:r>
              <a:rPr lang="tr-TR" altLang="tr-TR" sz="1600" dirty="0">
                <a:latin typeface="Calibri" pitchFamily="34" charset="0"/>
              </a:rPr>
              <a:t>güvenlik destek primine tabi çalışanlar ve yurt dışında çalışan </a:t>
            </a:r>
            <a:r>
              <a:rPr lang="tr-TR" altLang="tr-TR" sz="1600" dirty="0" smtClean="0">
                <a:latin typeface="Calibri" pitchFamily="34" charset="0"/>
              </a:rPr>
              <a:t>sigortalılar, </a:t>
            </a:r>
          </a:p>
          <a:p>
            <a:pPr lvl="0" algn="just" fontAlgn="auto">
              <a:spcBef>
                <a:spcPts val="0"/>
              </a:spcBef>
              <a:spcAft>
                <a:spcPts val="0"/>
              </a:spcAft>
            </a:pPr>
            <a:r>
              <a:rPr lang="tr-TR" altLang="tr-TR" sz="1600" dirty="0" smtClean="0">
                <a:latin typeface="Calibri" pitchFamily="34" charset="0"/>
              </a:rPr>
              <a:t>     hakkında  destek hükümleri uygulanmaz. </a:t>
            </a:r>
            <a:endParaRPr lang="tr-TR" altLang="tr-TR" sz="1600" dirty="0">
              <a:latin typeface="Calibri" pitchFamily="34" charset="0"/>
            </a:endParaRPr>
          </a:p>
          <a:p>
            <a:pPr lvl="0" algn="just" fontAlgn="auto">
              <a:spcBef>
                <a:spcPts val="0"/>
              </a:spcBef>
              <a:spcAft>
                <a:spcPts val="0"/>
              </a:spcAft>
              <a:defRPr/>
            </a:pPr>
            <a:endParaRPr lang="tr-TR" altLang="tr-TR" sz="1600" b="1" dirty="0" smtClean="0">
              <a:latin typeface="Calibri" pitchFamily="34" charset="0"/>
            </a:endParaRPr>
          </a:p>
          <a:p>
            <a:pPr lvl="0" algn="just" fontAlgn="auto">
              <a:spcBef>
                <a:spcPts val="0"/>
              </a:spcBef>
              <a:spcAft>
                <a:spcPts val="0"/>
              </a:spcAft>
              <a:defRPr/>
            </a:pPr>
            <a:endParaRPr lang="tr-TR" altLang="tr-TR" sz="1600" b="1" dirty="0">
              <a:latin typeface="Calibri" pitchFamily="34" charset="0"/>
            </a:endParaRPr>
          </a:p>
          <a:p>
            <a:pPr lvl="0" algn="just" fontAlgn="auto">
              <a:spcBef>
                <a:spcPts val="0"/>
              </a:spcBef>
              <a:spcAft>
                <a:spcPts val="0"/>
              </a:spcAft>
              <a:defRPr/>
            </a:pPr>
            <a:endParaRPr lang="tr-TR" altLang="tr-TR" sz="1600" b="1" dirty="0" smtClean="0">
              <a:latin typeface="Calibri" pitchFamily="34" charset="0"/>
            </a:endParaRPr>
          </a:p>
          <a:p>
            <a:pPr lvl="0" algn="just" fontAlgn="auto">
              <a:spcBef>
                <a:spcPts val="0"/>
              </a:spcBef>
              <a:spcAft>
                <a:spcPts val="0"/>
              </a:spcAft>
              <a:defRPr/>
            </a:pPr>
            <a:endParaRPr lang="tr-TR" altLang="tr-TR" sz="1600" dirty="0">
              <a:latin typeface="Calibri" pitchFamily="34" charset="0"/>
            </a:endParaRPr>
          </a:p>
          <a:p>
            <a:pPr lvl="0" algn="just" fontAlgn="auto">
              <a:spcBef>
                <a:spcPts val="0"/>
              </a:spcBef>
              <a:spcAft>
                <a:spcPts val="0"/>
              </a:spcAft>
              <a:defRPr/>
            </a:pPr>
            <a:endParaRPr lang="tr-TR" altLang="tr-TR" sz="16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r>
              <a:rPr lang="tr-TR" sz="2000" b="1" kern="1200" dirty="0" smtClean="0">
                <a:solidFill>
                  <a:prstClr val="black"/>
                </a:solidFill>
                <a:ea typeface="+mn-ea"/>
                <a:cs typeface="+mn-cs"/>
              </a:rPr>
              <a:t/>
            </a:r>
            <a:br>
              <a:rPr lang="tr-TR" sz="2000" b="1" kern="1200" dirty="0" smtClean="0">
                <a:solidFill>
                  <a:prstClr val="black"/>
                </a:solidFill>
                <a:ea typeface="+mn-ea"/>
                <a:cs typeface="+mn-cs"/>
              </a:rPr>
            </a:br>
            <a:r>
              <a:rPr lang="tr-TR" sz="2200" b="1" kern="1200" dirty="0" smtClean="0">
                <a:ea typeface="+mn-ea"/>
                <a:cs typeface="+mn-cs"/>
              </a:rPr>
              <a:t>YARARLANMA </a:t>
            </a:r>
            <a:r>
              <a:rPr lang="tr-TR" sz="2200" b="1" kern="1200" dirty="0">
                <a:ea typeface="+mn-ea"/>
                <a:cs typeface="+mn-cs"/>
              </a:rPr>
              <a:t>ŞARTLARI</a:t>
            </a:r>
            <a:r>
              <a:rPr lang="tr-TR" sz="2000" b="1" kern="1200" dirty="0">
                <a:solidFill>
                  <a:prstClr val="black"/>
                </a:solidFill>
                <a:ea typeface="+mn-ea"/>
                <a:cs typeface="+mn-cs"/>
              </a:rPr>
              <a:t/>
            </a:r>
            <a:br>
              <a:rPr lang="tr-TR" sz="2000" b="1" kern="1200" dirty="0">
                <a:solidFill>
                  <a:prstClr val="black"/>
                </a:solidFill>
                <a:ea typeface="+mn-ea"/>
                <a:cs typeface="+mn-cs"/>
              </a:rPr>
            </a:br>
            <a:endParaRPr lang="tr-TR" altLang="tr-TR" b="1" dirty="0" smtClean="0">
              <a:cs typeface="Arial" charset="0"/>
            </a:endParaRPr>
          </a:p>
        </p:txBody>
      </p:sp>
      <p:sp>
        <p:nvSpPr>
          <p:cNvPr id="2969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9699" name="İçerik Yer Tutucusu 2"/>
          <p:cNvSpPr>
            <a:spLocks noGrp="1"/>
          </p:cNvSpPr>
          <p:nvPr>
            <p:ph idx="4294967295"/>
          </p:nvPr>
        </p:nvSpPr>
        <p:spPr bwMode="auto">
          <a:xfrm>
            <a:off x="179512" y="836712"/>
            <a:ext cx="8640638" cy="5592663"/>
          </a:xfrm>
          <a:prstGeom prst="rect">
            <a:avLst/>
          </a:prstGeom>
          <a:noFill/>
          <a:ln>
            <a:miter lim="800000"/>
            <a:headEnd/>
            <a:tailEnd/>
          </a:ln>
        </p:spPr>
        <p:txBody>
          <a:bodyPr/>
          <a:lstStyle/>
          <a:p>
            <a:pPr lvl="0" algn="just" eaLnBrk="1" fontAlgn="auto" hangingPunct="1">
              <a:lnSpc>
                <a:spcPct val="90000"/>
              </a:lnSpc>
              <a:spcBef>
                <a:spcPts val="600"/>
              </a:spcBef>
              <a:spcAft>
                <a:spcPts val="600"/>
              </a:spcAft>
              <a:buClrTx/>
              <a:buFont typeface="Wingdings" pitchFamily="2" charset="2"/>
              <a:buChar char="v"/>
              <a:tabLst>
                <a:tab pos="4848225" algn="l"/>
              </a:tabLst>
            </a:pPr>
            <a:endParaRPr lang="tr-TR" altLang="tr-TR" sz="1600" b="0" kern="1200" dirty="0" smtClean="0">
              <a:latin typeface="Calibri"/>
            </a:endParaRPr>
          </a:p>
          <a:p>
            <a:pPr lvl="0" algn="just" eaLnBrk="1" fontAlgn="auto" hangingPunct="1">
              <a:lnSpc>
                <a:spcPct val="90000"/>
              </a:lnSpc>
              <a:spcBef>
                <a:spcPts val="600"/>
              </a:spcBef>
              <a:spcAft>
                <a:spcPts val="600"/>
              </a:spcAft>
              <a:buClrTx/>
              <a:buFont typeface="Wingdings" pitchFamily="2" charset="2"/>
              <a:buChar char="v"/>
              <a:tabLst>
                <a:tab pos="4848225" algn="l"/>
              </a:tabLst>
            </a:pPr>
            <a:r>
              <a:rPr lang="tr-TR" altLang="tr-TR" sz="1600" b="0" kern="1200" dirty="0" smtClean="0">
                <a:latin typeface="Calibri"/>
              </a:rPr>
              <a:t>Ekonomi </a:t>
            </a:r>
            <a:r>
              <a:rPr lang="tr-TR" altLang="tr-TR" sz="1600" b="0" kern="1200" dirty="0">
                <a:latin typeface="Calibri"/>
              </a:rPr>
              <a:t>Bakanlığınca düzenlenen </a:t>
            </a:r>
            <a:r>
              <a:rPr lang="tr-TR" altLang="tr-TR" sz="1600" kern="1200" dirty="0">
                <a:latin typeface="Calibri"/>
              </a:rPr>
              <a:t>teşvik belgesinin</a:t>
            </a:r>
            <a:r>
              <a:rPr lang="tr-TR" altLang="tr-TR" sz="1600" b="0" kern="1200" dirty="0">
                <a:latin typeface="Calibri"/>
              </a:rPr>
              <a:t> alınmış olması,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Teşvik </a:t>
            </a:r>
            <a:r>
              <a:rPr lang="tr-TR" altLang="tr-TR" sz="1600" b="0" kern="1200" dirty="0">
                <a:latin typeface="Calibri"/>
              </a:rPr>
              <a:t>belgesinin </a:t>
            </a:r>
            <a:r>
              <a:rPr lang="tr-TR" altLang="tr-TR" sz="1600" kern="1200" dirty="0">
                <a:latin typeface="Calibri"/>
              </a:rPr>
              <a:t>tamamlama vizesinin yapılmış </a:t>
            </a:r>
            <a:r>
              <a:rPr lang="tr-TR" altLang="tr-TR" sz="1600" b="0" kern="1200" dirty="0">
                <a:latin typeface="Calibri"/>
              </a:rPr>
              <a:t>olması (gemi yatırımları hariç),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İşverenin </a:t>
            </a:r>
            <a:r>
              <a:rPr lang="tr-TR" altLang="tr-TR" sz="1600" kern="1200" dirty="0">
                <a:latin typeface="Calibri"/>
              </a:rPr>
              <a:t>Türkiye genelinde </a:t>
            </a:r>
            <a:r>
              <a:rPr lang="tr-TR" altLang="tr-TR" sz="1600" b="0" kern="1200" dirty="0">
                <a:latin typeface="Calibri"/>
              </a:rPr>
              <a:t>yasal ödeme süresi geçmiş prim ve idari para cezası </a:t>
            </a:r>
            <a:r>
              <a:rPr lang="tr-TR" altLang="tr-TR" sz="1600" kern="1200" dirty="0">
                <a:latin typeface="Calibri"/>
              </a:rPr>
              <a:t>borcunun bulunmaması</a:t>
            </a:r>
            <a:r>
              <a:rPr lang="tr-TR" altLang="tr-TR" sz="1600" b="0" kern="1200" dirty="0">
                <a:latin typeface="Calibri"/>
              </a:rPr>
              <a:t>,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6183 </a:t>
            </a:r>
            <a:r>
              <a:rPr lang="tr-TR" altLang="tr-TR" sz="1600" b="0" kern="1200" dirty="0">
                <a:latin typeface="Calibri"/>
              </a:rPr>
              <a:t>sayılı Amme Alacaklarının Tahsil Usulü Hakkında Kanunun 22/A maddesi uyarınca Maliye Bakanlığı tahsilat dairelerine müracaat tarihinden önceki </a:t>
            </a:r>
            <a:r>
              <a:rPr lang="tr-TR" altLang="tr-TR" sz="1600" kern="1200" dirty="0">
                <a:latin typeface="Calibri"/>
              </a:rPr>
              <a:t>15 gün içinde vadesi geçmiş vergi borcunun bulunmaması</a:t>
            </a:r>
            <a:r>
              <a:rPr lang="tr-TR" altLang="tr-TR" sz="1600" b="0" kern="1200" dirty="0">
                <a:latin typeface="Calibri"/>
              </a:rPr>
              <a:t>,</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smtClean="0">
                <a:latin typeface="Calibri"/>
              </a:rPr>
              <a:t>e-Borcu </a:t>
            </a:r>
            <a:r>
              <a:rPr lang="tr-TR" altLang="tr-TR" sz="1600" kern="1200" dirty="0">
                <a:latin typeface="Calibri"/>
              </a:rPr>
              <a:t>Yoktur </a:t>
            </a:r>
            <a:r>
              <a:rPr lang="tr-TR" altLang="tr-TR" sz="1600" b="0" kern="1200" dirty="0">
                <a:latin typeface="Calibri"/>
              </a:rPr>
              <a:t>aktivasyonu için başvuruda bulunulması,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r>
              <a:rPr lang="tr-TR" altLang="tr-TR" sz="1600" b="0" kern="1200" dirty="0" smtClean="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Aylık </a:t>
            </a:r>
            <a:r>
              <a:rPr lang="tr-TR" altLang="tr-TR" sz="1600" b="0" kern="1200" dirty="0">
                <a:latin typeface="Calibri"/>
              </a:rPr>
              <a:t>prim ve hizmet belgelerinin (25510,16322,26322) </a:t>
            </a:r>
            <a:r>
              <a:rPr lang="tr-TR" altLang="tr-TR" sz="1600" kern="1200" dirty="0">
                <a:latin typeface="Calibri"/>
              </a:rPr>
              <a:t>yasal süresi içinde </a:t>
            </a:r>
            <a:r>
              <a:rPr lang="tr-TR" altLang="tr-TR" sz="1600" b="0" kern="1200" dirty="0" smtClean="0">
                <a:latin typeface="Calibri"/>
              </a:rPr>
              <a:t>Kuruma verilmesi,</a:t>
            </a:r>
            <a:endParaRPr lang="tr-TR" altLang="tr-TR" sz="1600" b="0" kern="1200" dirty="0">
              <a:latin typeface="Calibri"/>
            </a:endParaRP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Tahakkuk </a:t>
            </a:r>
            <a:r>
              <a:rPr lang="tr-TR" altLang="tr-TR" sz="1600" b="0" kern="1200" dirty="0">
                <a:latin typeface="Calibri"/>
              </a:rPr>
              <a:t>eden sigorta primlerinin </a:t>
            </a:r>
            <a:r>
              <a:rPr lang="tr-TR" altLang="tr-TR" sz="1600" kern="1200" dirty="0">
                <a:latin typeface="Calibri"/>
              </a:rPr>
              <a:t>yasal süresi </a:t>
            </a:r>
            <a:r>
              <a:rPr lang="tr-TR" altLang="tr-TR" sz="1600" b="0" kern="1200" dirty="0">
                <a:latin typeface="Calibri"/>
              </a:rPr>
              <a:t>içinde ödenmesi,</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smtClean="0">
                <a:latin typeface="Calibri"/>
              </a:rPr>
              <a:t>Kayıt </a:t>
            </a:r>
            <a:r>
              <a:rPr lang="tr-TR" altLang="tr-TR" sz="1600" kern="1200" dirty="0">
                <a:latin typeface="Calibri"/>
              </a:rPr>
              <a:t>dışı sigortalı</a:t>
            </a:r>
            <a:r>
              <a:rPr lang="tr-TR" altLang="tr-TR" sz="1600" b="0" kern="1200" dirty="0">
                <a:latin typeface="Calibri"/>
              </a:rPr>
              <a:t> çalıştırıldığı veya </a:t>
            </a:r>
            <a:r>
              <a:rPr lang="tr-TR" altLang="tr-TR" sz="1600" kern="1200" dirty="0">
                <a:latin typeface="Calibri"/>
              </a:rPr>
              <a:t>sahte sigortalı </a:t>
            </a:r>
            <a:r>
              <a:rPr lang="tr-TR" altLang="tr-TR" sz="1600" b="0" kern="1200" dirty="0">
                <a:latin typeface="Calibri"/>
              </a:rPr>
              <a:t>bildiriminde bulunulduğu yönünde bir tespitin bulunmaması,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r>
              <a:rPr lang="tr-TR" altLang="tr-TR" sz="1600" b="0" kern="1200" dirty="0" smtClean="0">
                <a:latin typeface="Calibri"/>
              </a:rPr>
              <a:t>gerekmektedir</a:t>
            </a:r>
            <a:r>
              <a:rPr lang="tr-TR" altLang="tr-TR" sz="1600" b="0" kern="1200" dirty="0">
                <a:latin typeface="Calibri"/>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78214289"/>
              </p:ext>
            </p:extLst>
          </p:nvPr>
        </p:nvGraphicFramePr>
        <p:xfrm>
          <a:off x="467544" y="836715"/>
          <a:ext cx="8281045" cy="5577993"/>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512293">
                  <a:extLst>
                    <a:ext uri="{9D8B030D-6E8A-4147-A177-3AD203B41FA5}">
                      <a16:colId xmlns:a16="http://schemas.microsoft.com/office/drawing/2014/main" val="20005"/>
                    </a:ext>
                  </a:extLst>
                </a:gridCol>
              </a:tblGrid>
              <a:tr h="374709">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1.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2.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3.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4.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5.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6.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0"/>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Ankara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Adana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Balıkesir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Afyonkarahisar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Adıyaman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Ağrı</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1"/>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Antalya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Aydın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Bilecik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Amasya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Aksaray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Ardahan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2"/>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Bursa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Bolu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Burdur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Artvin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Bayburt</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Batman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3"/>
                  </a:ext>
                </a:extLst>
              </a:tr>
              <a:tr h="36507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Eskişehir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smtClean="0">
                          <a:effectLst/>
                          <a:latin typeface="Calibri" panose="020F0502020204030204" pitchFamily="34" charset="0"/>
                          <a:cs typeface="Calibri" panose="020F0502020204030204" pitchFamily="34" charset="0"/>
                        </a:rPr>
                        <a:t>Çanakkale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Gaziantep</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Bartın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Çankırı</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Bingöl</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4"/>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İstanbul</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Denizli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Karabük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Çorum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Erzurum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Bitlis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5"/>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İzmir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Edirne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Karaman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Düzce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Giresun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Diyarbakır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6"/>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Kocaeli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Isparta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Manisa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Elazığ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Gümüşhane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Hakkari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7"/>
                  </a:ext>
                </a:extLst>
              </a:tr>
              <a:tr h="391664">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Muğla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Kayseri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en-US" sz="1500" dirty="0">
                          <a:effectLst/>
                          <a:latin typeface="Calibri" panose="020F0502020204030204" pitchFamily="34" charset="0"/>
                          <a:cs typeface="Calibri" panose="020F0502020204030204" pitchFamily="34" charset="0"/>
                        </a:rPr>
                        <a:t>Mersin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Erzincan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Kahramanmaraş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Iğdır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8"/>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Kırklareli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Samsun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Hatay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Kilis</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Kars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9"/>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Konya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Trabzon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Kastamonu</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Niğde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Mardin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0"/>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Sakarya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Uşak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Kırıkkale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Ordu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1"/>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Tekirdağ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Zonguldak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Kırşehir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Osmaniye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Siirt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2"/>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Yalova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Kütahya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Sinop</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Şanlıurfa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3"/>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Malatya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Tokat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Şırnak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4"/>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Nevşehir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Tunceli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Van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5"/>
                  </a:ext>
                </a:extLst>
              </a:tr>
              <a:tr h="766088">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Rize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Yozgat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Bozcaada ve Gökçeada İlçeleri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6"/>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Sivas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7"/>
                  </a:ext>
                </a:extLst>
              </a:tr>
            </a:tbl>
          </a:graphicData>
        </a:graphic>
      </p:graphicFrame>
      <p:sp>
        <p:nvSpPr>
          <p:cNvPr id="66697" name="Başlık 2"/>
          <p:cNvSpPr>
            <a:spLocks noGrp="1"/>
          </p:cNvSpPr>
          <p:nvPr>
            <p:ph type="title"/>
          </p:nvPr>
        </p:nvSpPr>
        <p:spPr>
          <a:xfrm>
            <a:off x="2571750" y="0"/>
            <a:ext cx="6572250" cy="706438"/>
          </a:xfrm>
        </p:spPr>
        <p:txBody>
          <a:bodyPr/>
          <a:lstStyle/>
          <a:p>
            <a:r>
              <a:rPr lang="tr-TR" sz="2200" b="1" dirty="0" smtClean="0"/>
              <a:t>YATIRIMLARDA DEVLET YARDIMLARI </a:t>
            </a:r>
            <a:br>
              <a:rPr lang="tr-TR" sz="2200" b="1" dirty="0" smtClean="0"/>
            </a:br>
            <a:r>
              <a:rPr lang="tr-TR" sz="2200" b="1" dirty="0" smtClean="0"/>
              <a:t>HAKKINDA KARAR 2012/1 SAYILI TEBLİĞ</a:t>
            </a:r>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04512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dirty="0">
                <a:latin typeface="Arial" pitchFamily="34" charset="0"/>
                <a:cs typeface="Arial" pitchFamily="34" charset="0"/>
              </a:rPr>
              <a:t>2012/1 SAYILI TEBLİĞ UYARINCA </a:t>
            </a:r>
            <a:r>
              <a:rPr lang="tr-TR" altLang="tr-TR" sz="2000" b="1" dirty="0" smtClean="0">
                <a:latin typeface="Arial" pitchFamily="34" charset="0"/>
                <a:cs typeface="Arial" pitchFamily="34" charset="0"/>
              </a:rPr>
              <a:t/>
            </a:r>
            <a:br>
              <a:rPr lang="tr-TR" altLang="tr-TR" sz="2000" b="1" dirty="0" smtClean="0">
                <a:latin typeface="Arial" pitchFamily="34" charset="0"/>
                <a:cs typeface="Arial" pitchFamily="34" charset="0"/>
              </a:rPr>
            </a:br>
            <a:r>
              <a:rPr lang="tr-TR" altLang="tr-TR" sz="2000" b="1" dirty="0" smtClean="0">
                <a:latin typeface="Arial" pitchFamily="34" charset="0"/>
                <a:cs typeface="Arial" pitchFamily="34" charset="0"/>
              </a:rPr>
              <a:t>DESTEKTEN </a:t>
            </a:r>
            <a:r>
              <a:rPr lang="tr-TR" altLang="tr-TR" sz="2000" b="1" dirty="0">
                <a:latin typeface="Arial" pitchFamily="34" charset="0"/>
                <a:cs typeface="Arial" pitchFamily="34" charset="0"/>
              </a:rPr>
              <a:t>YARARLANILACAK SÜRE</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indent="0" algn="just">
              <a:buNone/>
            </a:pPr>
            <a:r>
              <a:rPr lang="tr-TR" sz="1600" b="0" dirty="0"/>
              <a:t> </a:t>
            </a:r>
            <a:r>
              <a:rPr lang="tr-TR" sz="1600" b="0" dirty="0" smtClean="0"/>
              <a:t>    2012/1 </a:t>
            </a:r>
            <a:r>
              <a:rPr lang="tr-TR" sz="1600" b="0" dirty="0"/>
              <a:t>sayılı Tebliğ ile yapılan düzenleme neticesinde bölgelere göre </a:t>
            </a:r>
            <a:r>
              <a:rPr lang="tr-TR" sz="1600" b="0" dirty="0" smtClean="0"/>
              <a:t>destekten </a:t>
            </a:r>
            <a:r>
              <a:rPr lang="tr-TR" sz="1600" b="0" dirty="0"/>
              <a:t>yararlanılacak olan azami süreler (gemi yatırımları hariç olmak üzere) aşağıda belirtildiği gibi </a:t>
            </a:r>
            <a:r>
              <a:rPr lang="tr-TR" sz="1600" b="0" dirty="0" smtClean="0"/>
              <a:t>düzenlenmiştir</a:t>
            </a:r>
            <a:r>
              <a:rPr lang="tr-TR" sz="1600" b="0" dirty="0"/>
              <a:t>.</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3793989305"/>
              </p:ext>
            </p:extLst>
          </p:nvPr>
        </p:nvGraphicFramePr>
        <p:xfrm>
          <a:off x="611188" y="2492375"/>
          <a:ext cx="5473700" cy="586309"/>
        </p:xfrm>
        <a:graphic>
          <a:graphicData uri="http://schemas.openxmlformats.org/drawingml/2006/table">
            <a:tbl>
              <a:tblPr bandRow="1">
                <a:tableStyleId>{5C22544A-7EE6-4342-B048-85BDC9FD1C3A}</a:tableStyleId>
              </a:tblPr>
              <a:tblGrid>
                <a:gridCol w="5473700">
                  <a:extLst>
                    <a:ext uri="{9D8B030D-6E8A-4147-A177-3AD203B41FA5}">
                      <a16:colId xmlns:a16="http://schemas.microsoft.com/office/drawing/2014/main" val="20000"/>
                    </a:ext>
                  </a:extLst>
                </a:gridCol>
              </a:tblGrid>
              <a:tr h="586309">
                <a:tc>
                  <a:txBody>
                    <a:bodyPr/>
                    <a:lstStyle/>
                    <a:p>
                      <a:pPr algn="ctr"/>
                      <a:r>
                        <a:rPr lang="tr-TR" sz="1500" dirty="0" smtClean="0">
                          <a:latin typeface="Calibri" panose="020F0502020204030204" pitchFamily="34" charset="0"/>
                          <a:cs typeface="Calibri" panose="020F0502020204030204" pitchFamily="34" charset="0"/>
                        </a:rPr>
                        <a:t>Büyük ölçekli yatırımlar ile bölgesel teşvik uygulamaları kapsamında desteklenen yatırımlarda</a:t>
                      </a:r>
                      <a:endParaRPr lang="tr-TR" sz="1500" dirty="0">
                        <a:latin typeface="Calibri" panose="020F0502020204030204" pitchFamily="34" charset="0"/>
                        <a:cs typeface="Calibri" panose="020F0502020204030204" pitchFamily="34" charset="0"/>
                      </a:endParaRPr>
                    </a:p>
                  </a:txBody>
                  <a:tcPr marL="91445" marR="91445" marT="45694" marB="45694"/>
                </a:tc>
                <a:extLst>
                  <a:ext uri="{0D108BD9-81ED-4DB2-BD59-A6C34878D82A}">
                    <a16:rowId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306825297"/>
              </p:ext>
            </p:extLst>
          </p:nvPr>
        </p:nvGraphicFramePr>
        <p:xfrm>
          <a:off x="611188" y="3212976"/>
          <a:ext cx="5472980" cy="2103120"/>
        </p:xfrm>
        <a:graphic>
          <a:graphicData uri="http://schemas.openxmlformats.org/drawingml/2006/table">
            <a:tbl>
              <a:tblPr bandRow="1">
                <a:tableStyleId>{5C22544A-7EE6-4342-B048-85BDC9FD1C3A}</a:tableStyleId>
              </a:tblPr>
              <a:tblGrid>
                <a:gridCol w="2310813">
                  <a:extLst>
                    <a:ext uri="{9D8B030D-6E8A-4147-A177-3AD203B41FA5}">
                      <a16:colId xmlns:a16="http://schemas.microsoft.com/office/drawing/2014/main" val="20000"/>
                    </a:ext>
                  </a:extLst>
                </a:gridCol>
                <a:gridCol w="3162167">
                  <a:extLst>
                    <a:ext uri="{9D8B030D-6E8A-4147-A177-3AD203B41FA5}">
                      <a16:colId xmlns:a16="http://schemas.microsoft.com/office/drawing/2014/main" val="20001"/>
                    </a:ext>
                  </a:extLst>
                </a:gridCol>
              </a:tblGrid>
              <a:tr h="360040">
                <a:tc>
                  <a:txBody>
                    <a:bodyPr/>
                    <a:lstStyle/>
                    <a:p>
                      <a:pPr algn="ctr">
                        <a:lnSpc>
                          <a:spcPct val="115000"/>
                        </a:lnSpc>
                        <a:spcAft>
                          <a:spcPts val="0"/>
                        </a:spcAft>
                      </a:pPr>
                      <a:endParaRPr lang="tr-TR" sz="1500" dirty="0" smtClean="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Bölgeler</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endParaRPr lang="tr-TR" sz="1500" dirty="0" smtClean="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Uygulama</a:t>
                      </a:r>
                      <a:r>
                        <a:rPr lang="tr-TR" sz="1500" baseline="0" dirty="0" smtClean="0">
                          <a:effectLst/>
                          <a:latin typeface="Calibri" panose="020F0502020204030204" pitchFamily="34" charset="0"/>
                          <a:ea typeface="Calibri"/>
                          <a:cs typeface="Calibri" panose="020F0502020204030204" pitchFamily="34" charset="0"/>
                        </a:rPr>
                        <a:t> Süresi</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extLst>
                  <a:ext uri="{0D108BD9-81ED-4DB2-BD59-A6C34878D82A}">
                    <a16:rowId xmlns:a16="http://schemas.microsoft.com/office/drawing/2014/main" val="10000"/>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1</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2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1"/>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2</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3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2"/>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3</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5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3"/>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4</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6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4"/>
                  </a:ext>
                </a:extLst>
              </a:tr>
              <a:tr h="217060">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5</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7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5"/>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6</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10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a16="http://schemas.microsoft.com/office/drawing/2014/main" val="10006"/>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048982155"/>
              </p:ext>
            </p:extLst>
          </p:nvPr>
        </p:nvGraphicFramePr>
        <p:xfrm>
          <a:off x="6211441" y="3212976"/>
          <a:ext cx="2160240" cy="2232246"/>
        </p:xfrm>
        <a:graphic>
          <a:graphicData uri="http://schemas.openxmlformats.org/drawingml/2006/table">
            <a:tbl>
              <a:tblPr bandRow="1">
                <a:tableStyleId>{5C22544A-7EE6-4342-B048-85BDC9FD1C3A}</a:tableStyleId>
              </a:tblPr>
              <a:tblGrid>
                <a:gridCol w="1234423">
                  <a:extLst>
                    <a:ext uri="{9D8B030D-6E8A-4147-A177-3AD203B41FA5}">
                      <a16:colId xmlns:a16="http://schemas.microsoft.com/office/drawing/2014/main" val="20000"/>
                    </a:ext>
                  </a:extLst>
                </a:gridCol>
                <a:gridCol w="925817">
                  <a:extLst>
                    <a:ext uri="{9D8B030D-6E8A-4147-A177-3AD203B41FA5}">
                      <a16:colId xmlns:a16="http://schemas.microsoft.com/office/drawing/2014/main" val="20001"/>
                    </a:ext>
                  </a:extLst>
                </a:gridCol>
              </a:tblGrid>
              <a:tr h="372041">
                <a:tc>
                  <a:txBody>
                    <a:bodyPr/>
                    <a:lstStyle/>
                    <a:p>
                      <a:pPr marL="0" indent="0">
                        <a:buNone/>
                      </a:pPr>
                      <a:r>
                        <a:rPr lang="tr-TR" sz="1500" dirty="0" smtClean="0">
                          <a:latin typeface="Calibri" panose="020F0502020204030204" pitchFamily="34" charset="0"/>
                          <a:cs typeface="Calibri" panose="020F0502020204030204" pitchFamily="34" charset="0"/>
                        </a:rPr>
                        <a:t>1.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0"/>
                  </a:ext>
                </a:extLst>
              </a:tr>
              <a:tr h="372041">
                <a:tc>
                  <a:txBody>
                    <a:bodyPr/>
                    <a:lstStyle/>
                    <a:p>
                      <a:r>
                        <a:rPr lang="tr-TR" sz="1500" dirty="0" smtClean="0">
                          <a:latin typeface="Calibri" panose="020F0502020204030204" pitchFamily="34" charset="0"/>
                          <a:cs typeface="Calibri" panose="020F0502020204030204" pitchFamily="34" charset="0"/>
                        </a:rPr>
                        <a:t>2.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1"/>
                  </a:ext>
                </a:extLst>
              </a:tr>
              <a:tr h="372041">
                <a:tc>
                  <a:txBody>
                    <a:bodyPr/>
                    <a:lstStyle/>
                    <a:p>
                      <a:r>
                        <a:rPr lang="tr-TR" sz="1500" dirty="0" smtClean="0">
                          <a:latin typeface="Calibri" panose="020F0502020204030204" pitchFamily="34" charset="0"/>
                          <a:cs typeface="Calibri" panose="020F0502020204030204" pitchFamily="34" charset="0"/>
                        </a:rPr>
                        <a:t>3.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2"/>
                  </a:ext>
                </a:extLst>
              </a:tr>
              <a:tr h="372041">
                <a:tc>
                  <a:txBody>
                    <a:bodyPr/>
                    <a:lstStyle/>
                    <a:p>
                      <a:r>
                        <a:rPr lang="tr-TR" sz="1500" dirty="0" smtClean="0">
                          <a:latin typeface="Calibri" panose="020F0502020204030204" pitchFamily="34" charset="0"/>
                          <a:cs typeface="Calibri" panose="020F0502020204030204" pitchFamily="34" charset="0"/>
                        </a:rPr>
                        <a:t>4.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3"/>
                  </a:ext>
                </a:extLst>
              </a:tr>
              <a:tr h="372041">
                <a:tc>
                  <a:txBody>
                    <a:bodyPr/>
                    <a:lstStyle/>
                    <a:p>
                      <a:r>
                        <a:rPr lang="tr-TR" sz="1500" dirty="0" smtClean="0">
                          <a:latin typeface="Calibri" panose="020F0502020204030204" pitchFamily="34" charset="0"/>
                          <a:cs typeface="Calibri" panose="020F0502020204030204" pitchFamily="34" charset="0"/>
                        </a:rPr>
                        <a:t>5.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4"/>
                  </a:ext>
                </a:extLst>
              </a:tr>
              <a:tr h="372041">
                <a:tc>
                  <a:txBody>
                    <a:bodyPr/>
                    <a:lstStyle/>
                    <a:p>
                      <a:r>
                        <a:rPr lang="tr-TR" sz="1500" dirty="0" smtClean="0">
                          <a:latin typeface="Calibri" panose="020F0502020204030204" pitchFamily="34" charset="0"/>
                          <a:cs typeface="Calibri" panose="020F0502020204030204" pitchFamily="34" charset="0"/>
                        </a:rPr>
                        <a:t>6.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10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a16="http://schemas.microsoft.com/office/drawing/2014/main" val="10005"/>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42621355"/>
              </p:ext>
            </p:extLst>
          </p:nvPr>
        </p:nvGraphicFramePr>
        <p:xfrm>
          <a:off x="6156176" y="2492896"/>
          <a:ext cx="2189163" cy="585788"/>
        </p:xfrm>
        <a:graphic>
          <a:graphicData uri="http://schemas.openxmlformats.org/drawingml/2006/table">
            <a:tbl>
              <a:tblPr bandRow="1">
                <a:tableStyleId>{5C22544A-7EE6-4342-B048-85BDC9FD1C3A}</a:tableStyleId>
              </a:tblPr>
              <a:tblGrid>
                <a:gridCol w="2189163">
                  <a:extLst>
                    <a:ext uri="{9D8B030D-6E8A-4147-A177-3AD203B41FA5}">
                      <a16:colId xmlns:a16="http://schemas.microsoft.com/office/drawing/2014/main" val="20000"/>
                    </a:ext>
                  </a:extLst>
                </a:gridCol>
              </a:tblGrid>
              <a:tr h="585788">
                <a:tc>
                  <a:txBody>
                    <a:bodyPr/>
                    <a:lstStyle/>
                    <a:p>
                      <a:pPr algn="ctr"/>
                      <a:r>
                        <a:rPr lang="tr-TR" sz="1500" dirty="0" smtClean="0">
                          <a:latin typeface="Calibri" panose="020F0502020204030204" pitchFamily="34" charset="0"/>
                          <a:cs typeface="Calibri" panose="020F0502020204030204" pitchFamily="34" charset="0"/>
                        </a:rPr>
                        <a:t>Stratejik yatırımlarda</a:t>
                      </a:r>
                      <a:endParaRPr lang="tr-TR" sz="1500" dirty="0">
                        <a:latin typeface="Calibri" panose="020F0502020204030204" pitchFamily="34" charset="0"/>
                        <a:cs typeface="Calibri" panose="020F0502020204030204" pitchFamily="34" charset="0"/>
                      </a:endParaRPr>
                    </a:p>
                  </a:txBody>
                  <a:tcPr marL="91439" marR="91439" marT="45679" marB="45679"/>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568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p:nvPr>
        </p:nvSpPr>
        <p:spPr>
          <a:xfrm>
            <a:off x="2571750" y="0"/>
            <a:ext cx="6572250" cy="706438"/>
          </a:xfrm>
        </p:spPr>
        <p:txBody>
          <a:bodyPr/>
          <a:lstStyle/>
          <a:p>
            <a:pPr lvl="0" eaLnBrk="1" fontAlgn="auto" hangingPunct="1">
              <a:lnSpc>
                <a:spcPct val="90000"/>
              </a:lnSpc>
              <a:spcBef>
                <a:spcPts val="0"/>
              </a:spcBef>
              <a:spcAft>
                <a:spcPts val="0"/>
              </a:spcAft>
              <a:defRPr/>
            </a:pPr>
            <a:r>
              <a:rPr lang="tr-TR" altLang="tr-TR" sz="2000" b="1" kern="1200" dirty="0" smtClean="0">
                <a:solidFill>
                  <a:srgbClr val="000000"/>
                </a:solidFill>
                <a:ea typeface="+mn-ea"/>
                <a:cs typeface="Times New Roman" pitchFamily="18" charset="0"/>
              </a:rPr>
              <a:t/>
            </a:r>
            <a:br>
              <a:rPr lang="tr-TR" altLang="tr-TR" sz="2000" b="1" kern="1200" dirty="0" smtClean="0">
                <a:solidFill>
                  <a:srgbClr val="000000"/>
                </a:solidFill>
                <a:ea typeface="+mn-ea"/>
                <a:cs typeface="Times New Roman" pitchFamily="18" charset="0"/>
              </a:rPr>
            </a:br>
            <a:r>
              <a:rPr lang="tr-TR" altLang="tr-TR" sz="2200" b="1" kern="1200" dirty="0" smtClean="0">
                <a:ea typeface="+mn-ea"/>
                <a:cs typeface="Times New Roman" pitchFamily="18" charset="0"/>
              </a:rPr>
              <a:t>DESTEK TUTARI</a:t>
            </a:r>
            <a:endParaRPr lang="tr-TR" sz="2200" b="1" kern="1200" dirty="0">
              <a:ea typeface="+mn-ea"/>
              <a:cs typeface="Times New Roman" pitchFamily="18" charset="0"/>
            </a:endParaRPr>
          </a:p>
        </p:txBody>
      </p:sp>
      <p:sp>
        <p:nvSpPr>
          <p:cNvPr id="3072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chemeClr val="tx1"/>
                </a:solidFill>
              </a:rPr>
              <a:t>              </a:t>
            </a:r>
            <a:endParaRPr lang="tr-TR" sz="1400" dirty="0" smtClean="0">
              <a:solidFill>
                <a:schemeClr val="tx1"/>
              </a:solidFill>
            </a:endParaRPr>
          </a:p>
        </p:txBody>
      </p:sp>
      <p:sp>
        <p:nvSpPr>
          <p:cNvPr id="30723" name="3 Dikdörtgen"/>
          <p:cNvSpPr>
            <a:spLocks noChangeArrowheads="1"/>
          </p:cNvSpPr>
          <p:nvPr/>
        </p:nvSpPr>
        <p:spPr bwMode="auto">
          <a:xfrm>
            <a:off x="468313" y="908050"/>
            <a:ext cx="8352159" cy="4770537"/>
          </a:xfrm>
          <a:prstGeom prst="rect">
            <a:avLst/>
          </a:prstGeom>
          <a:noFill/>
          <a:ln w="9525">
            <a:noFill/>
            <a:miter lim="800000"/>
            <a:headEnd/>
            <a:tailEnd/>
          </a:ln>
        </p:spPr>
        <p:txBody>
          <a:bodyPr wrap="square">
            <a:spAutoFit/>
          </a:bodyPr>
          <a:lstStyle/>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smtClean="0">
                <a:latin typeface="Calibri" panose="020F0502020204030204" pitchFamily="34" charset="0"/>
                <a:cs typeface="Calibri" panose="020F0502020204030204" pitchFamily="34" charset="0"/>
              </a:rPr>
              <a:t>TEŞVİK KAPSAMINDA SAĞLANAN DESTEK</a:t>
            </a:r>
          </a:p>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dirty="0" smtClean="0">
                <a:latin typeface="Calibri" panose="020F0502020204030204" pitchFamily="34" charset="0"/>
                <a:cs typeface="Calibri" panose="020F0502020204030204" pitchFamily="34" charset="0"/>
              </a:rPr>
              <a:t>  Kapsama </a:t>
            </a:r>
            <a:r>
              <a:rPr lang="tr-TR" sz="1600" dirty="0">
                <a:latin typeface="Calibri" panose="020F0502020204030204" pitchFamily="34" charset="0"/>
                <a:cs typeface="Calibri" panose="020F0502020204030204" pitchFamily="34" charset="0"/>
              </a:rPr>
              <a:t>giren sigortalıların </a:t>
            </a:r>
            <a:r>
              <a:rPr lang="tr-TR" sz="1600" b="1" dirty="0" smtClean="0">
                <a:latin typeface="Calibri" panose="020F0502020204030204" pitchFamily="34" charset="0"/>
                <a:cs typeface="Calibri" panose="020F0502020204030204" pitchFamily="34" charset="0"/>
              </a:rPr>
              <a:t>prime </a:t>
            </a:r>
            <a:r>
              <a:rPr lang="tr-TR" sz="1600" b="1" dirty="0">
                <a:latin typeface="Calibri" panose="020F0502020204030204" pitchFamily="34" charset="0"/>
                <a:cs typeface="Calibri" panose="020F0502020204030204" pitchFamily="34" charset="0"/>
              </a:rPr>
              <a:t>esas kazanç alt </a:t>
            </a:r>
            <a:r>
              <a:rPr lang="tr-TR" sz="1600" b="1" dirty="0" smtClean="0">
                <a:latin typeface="Calibri" panose="020F0502020204030204" pitchFamily="34" charset="0"/>
                <a:cs typeface="Calibri" panose="020F0502020204030204" pitchFamily="34" charset="0"/>
              </a:rPr>
              <a:t>sınır </a:t>
            </a:r>
            <a:r>
              <a:rPr lang="tr-TR" sz="1600" dirty="0" smtClean="0">
                <a:latin typeface="Calibri" panose="020F0502020204030204" pitchFamily="34" charset="0"/>
                <a:cs typeface="Calibri" panose="020F0502020204030204" pitchFamily="34" charset="0"/>
              </a:rPr>
              <a:t>üzerinden hesaplanan </a:t>
            </a:r>
            <a:r>
              <a:rPr lang="tr-TR" sz="1600" dirty="0">
                <a:latin typeface="Calibri" panose="020F0502020204030204" pitchFamily="34" charset="0"/>
                <a:cs typeface="Calibri" panose="020F0502020204030204" pitchFamily="34" charset="0"/>
              </a:rPr>
              <a:t>sigorta </a:t>
            </a:r>
            <a:r>
              <a:rPr lang="tr-TR" sz="1600" dirty="0" smtClean="0">
                <a:latin typeface="Calibri" panose="020F0502020204030204" pitchFamily="34" charset="0"/>
                <a:cs typeface="Calibri" panose="020F0502020204030204" pitchFamily="34" charset="0"/>
              </a:rPr>
              <a:t>primlerinin </a:t>
            </a:r>
            <a:r>
              <a:rPr lang="tr-TR" sz="1600" dirty="0">
                <a:latin typeface="Calibri" panose="020F0502020204030204" pitchFamily="34" charset="0"/>
                <a:cs typeface="Calibri" panose="020F0502020204030204" pitchFamily="34" charset="0"/>
              </a:rPr>
              <a:t>işyerinin</a:t>
            </a:r>
            <a:r>
              <a:rPr lang="tr-TR" sz="1600" dirty="0" smtClean="0">
                <a:latin typeface="Calibri" panose="020F0502020204030204" pitchFamily="34" charset="0"/>
                <a:cs typeface="Calibri" panose="020F0502020204030204" pitchFamily="34" charset="0"/>
              </a:rPr>
              <a:t>;</a:t>
            </a:r>
          </a:p>
          <a:p>
            <a:pPr marL="285750" indent="-285750" algn="just" fontAlgn="auto">
              <a:spcBef>
                <a:spcPts val="0"/>
              </a:spcBef>
              <a:spcAft>
                <a:spcPts val="0"/>
              </a:spcAft>
              <a:buFont typeface="Wingdings" pitchFamily="2" charset="2"/>
              <a:buChar char="v"/>
              <a:defRPr/>
            </a:pPr>
            <a:r>
              <a:rPr lang="tr-TR" sz="1600" dirty="0" smtClean="0">
                <a:latin typeface="Calibri" panose="020F0502020204030204" pitchFamily="34" charset="0"/>
                <a:cs typeface="Calibri" panose="020F0502020204030204" pitchFamily="34" charset="0"/>
              </a:rPr>
              <a:t>1</a:t>
            </a:r>
            <a:r>
              <a:rPr lang="tr-TR" sz="1600" dirty="0">
                <a:latin typeface="Calibri" panose="020F0502020204030204" pitchFamily="34" charset="0"/>
                <a:cs typeface="Calibri" panose="020F0502020204030204" pitchFamily="34" charset="0"/>
              </a:rPr>
              <a:t>, 2, 3, 4 veya 5 inci bölgede kurulu olması halinde,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p>
          <a:p>
            <a:pPr marL="285750" indent="-285750" algn="just" fontAlgn="auto">
              <a:spcBef>
                <a:spcPts val="0"/>
              </a:spcBef>
              <a:spcAft>
                <a:spcPts val="0"/>
              </a:spcAft>
              <a:buFont typeface="Wingdings" pitchFamily="2" charset="2"/>
              <a:buChar char="v"/>
              <a:defRPr/>
            </a:pPr>
            <a:r>
              <a:rPr lang="tr-TR" sz="1600" dirty="0">
                <a:latin typeface="Calibri" panose="020F0502020204030204" pitchFamily="34" charset="0"/>
                <a:cs typeface="Calibri" panose="020F0502020204030204" pitchFamily="34" charset="0"/>
              </a:rPr>
              <a:t>6 </a:t>
            </a:r>
            <a:r>
              <a:rPr lang="tr-TR" sz="1600" dirty="0" err="1">
                <a:latin typeface="Calibri" panose="020F0502020204030204" pitchFamily="34" charset="0"/>
                <a:cs typeface="Calibri" panose="020F0502020204030204" pitchFamily="34" charset="0"/>
              </a:rPr>
              <a:t>ncı</a:t>
            </a:r>
            <a:r>
              <a:rPr lang="tr-TR" sz="1600" dirty="0">
                <a:latin typeface="Calibri" panose="020F0502020204030204" pitchFamily="34" charset="0"/>
                <a:cs typeface="Calibri" panose="020F0502020204030204" pitchFamily="34" charset="0"/>
              </a:rPr>
              <a:t> bölgede kurulu olması halinde, </a:t>
            </a:r>
            <a:r>
              <a:rPr lang="tr-TR" sz="1600" b="1" dirty="0">
                <a:latin typeface="Calibri" panose="020F0502020204030204" pitchFamily="34" charset="0"/>
                <a:cs typeface="Calibri" panose="020F0502020204030204" pitchFamily="34" charset="0"/>
              </a:rPr>
              <a:t>sigortalı ve işveren hissesi </a:t>
            </a:r>
            <a:r>
              <a:rPr lang="tr-TR" sz="1600" dirty="0">
                <a:latin typeface="Calibri" panose="020F0502020204030204" pitchFamily="34" charset="0"/>
                <a:cs typeface="Calibri" panose="020F0502020204030204" pitchFamily="34" charset="0"/>
              </a:rPr>
              <a:t>prim tutarının</a:t>
            </a:r>
            <a:r>
              <a:rPr lang="tr-TR" sz="1600" dirty="0" smtClean="0">
                <a:latin typeface="Calibri" panose="020F0502020204030204" pitchFamily="34" charset="0"/>
                <a:cs typeface="Calibri" panose="020F0502020204030204" pitchFamily="34" charset="0"/>
              </a:rPr>
              <a:t>,</a:t>
            </a:r>
            <a:endParaRPr lang="tr-TR" sz="1600" dirty="0">
              <a:latin typeface="Calibri" panose="020F0502020204030204" pitchFamily="34" charset="0"/>
              <a:cs typeface="Calibri" panose="020F0502020204030204" pitchFamily="34" charset="0"/>
            </a:endParaRPr>
          </a:p>
          <a:p>
            <a:pPr marL="285750" lvl="0" indent="-285750" algn="just" fontAlgn="auto">
              <a:spcBef>
                <a:spcPts val="0"/>
              </a:spcBef>
              <a:spcAft>
                <a:spcPts val="0"/>
              </a:spcAft>
              <a:buFont typeface="Wingdings" pitchFamily="2" charset="2"/>
              <a:buChar char="v"/>
              <a:defRPr/>
            </a:pPr>
            <a:r>
              <a:rPr lang="tr-TR" sz="1600" dirty="0" smtClean="0">
                <a:latin typeface="Calibri" panose="020F0502020204030204" pitchFamily="34" charset="0"/>
                <a:cs typeface="Calibri" panose="020F0502020204030204" pitchFamily="34" charset="0"/>
              </a:rPr>
              <a:t>Gemi </a:t>
            </a:r>
            <a:r>
              <a:rPr lang="tr-TR" sz="1600" dirty="0">
                <a:latin typeface="Calibri" panose="020F0502020204030204" pitchFamily="34" charset="0"/>
                <a:cs typeface="Calibri" panose="020F0502020204030204" pitchFamily="34" charset="0"/>
              </a:rPr>
              <a:t>yatırımı olması halinde ise </a:t>
            </a:r>
            <a:r>
              <a:rPr lang="tr-TR" sz="1600" dirty="0" smtClean="0">
                <a:latin typeface="Calibri" panose="020F0502020204030204" pitchFamily="34" charset="0"/>
                <a:cs typeface="Calibri" panose="020F0502020204030204" pitchFamily="34" charset="0"/>
              </a:rPr>
              <a:t>hangi </a:t>
            </a:r>
            <a:r>
              <a:rPr lang="tr-TR" sz="1600" dirty="0">
                <a:latin typeface="Calibri" panose="020F0502020204030204" pitchFamily="34" charset="0"/>
                <a:cs typeface="Calibri" panose="020F0502020204030204" pitchFamily="34" charset="0"/>
              </a:rPr>
              <a:t>bölgede kurulu olduğu üzerinde durulmaksızın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r>
              <a:rPr lang="tr-TR" sz="1600" dirty="0" smtClean="0">
                <a:latin typeface="Calibri" panose="020F0502020204030204" pitchFamily="34" charset="0"/>
                <a:cs typeface="Calibri" panose="020F0502020204030204" pitchFamily="34" charset="0"/>
              </a:rPr>
              <a:t>,</a:t>
            </a:r>
            <a:endParaRPr lang="tr-TR" sz="1600"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dirty="0">
                <a:latin typeface="Calibri" panose="020F0502020204030204" pitchFamily="34" charset="0"/>
                <a:cs typeface="Calibri" panose="020F0502020204030204" pitchFamily="34" charset="0"/>
              </a:rPr>
              <a:t>      </a:t>
            </a:r>
            <a:r>
              <a:rPr lang="tr-TR" sz="1600" b="1" dirty="0" smtClean="0">
                <a:latin typeface="Calibri" panose="020F0502020204030204" pitchFamily="34" charset="0"/>
                <a:cs typeface="Calibri" panose="020F0502020204030204" pitchFamily="34" charset="0"/>
              </a:rPr>
              <a:t>tamamı </a:t>
            </a:r>
            <a:r>
              <a:rPr lang="tr-TR" sz="1600" dirty="0" smtClean="0">
                <a:latin typeface="Calibri" panose="020F0502020204030204" pitchFamily="34" charset="0"/>
                <a:cs typeface="Calibri" panose="020F0502020204030204" pitchFamily="34" charset="0"/>
              </a:rPr>
              <a:t>Sanayi ve Teknoloji </a:t>
            </a:r>
            <a:r>
              <a:rPr lang="tr-TR" sz="1600" dirty="0">
                <a:latin typeface="Calibri" panose="020F0502020204030204" pitchFamily="34" charset="0"/>
                <a:cs typeface="Calibri" panose="020F0502020204030204" pitchFamily="34" charset="0"/>
              </a:rPr>
              <a:t>Bakanlığınca karşılanır</a:t>
            </a:r>
            <a:r>
              <a:rPr lang="tr-TR" sz="1600" dirty="0" smtClean="0">
                <a:latin typeface="Calibri" panose="020F0502020204030204" pitchFamily="34" charset="0"/>
                <a:cs typeface="Calibri" panose="020F0502020204030204" pitchFamily="34" charset="0"/>
              </a:rPr>
              <a:t>.</a:t>
            </a:r>
          </a:p>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smtClean="0">
                <a:latin typeface="Calibri" panose="020F0502020204030204" pitchFamily="34" charset="0"/>
                <a:cs typeface="Calibri" panose="020F0502020204030204" pitchFamily="34" charset="0"/>
              </a:rPr>
              <a:t>NOT</a:t>
            </a:r>
            <a:r>
              <a:rPr lang="tr-TR" sz="1600" b="1" u="sng" dirty="0">
                <a:latin typeface="Calibri" panose="020F0502020204030204" pitchFamily="34" charset="0"/>
                <a:cs typeface="Calibri" panose="020F0502020204030204" pitchFamily="34" charset="0"/>
              </a:rPr>
              <a:t>:</a:t>
            </a:r>
            <a:r>
              <a:rPr lang="tr-TR" sz="1600" u="sng"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5510 sayılı Kanunun 81 inci maddesinin ikinci fıkrasında  öngörülen </a:t>
            </a:r>
            <a:r>
              <a:rPr lang="tr-TR" sz="1600" dirty="0" smtClean="0">
                <a:latin typeface="Calibri" panose="020F0502020204030204" pitchFamily="34" charset="0"/>
                <a:cs typeface="Calibri" panose="020F0502020204030204" pitchFamily="34" charset="0"/>
              </a:rPr>
              <a:t>ilave </a:t>
            </a:r>
            <a:r>
              <a:rPr lang="tr-TR" sz="1600" dirty="0">
                <a:latin typeface="Calibri" panose="020F0502020204030204" pitchFamily="34" charset="0"/>
                <a:cs typeface="Calibri" panose="020F0502020204030204" pitchFamily="34" charset="0"/>
              </a:rPr>
              <a:t>6 puanlık sigorta prim indiriminden yararlanmakta olan işverenler, bu </a:t>
            </a:r>
            <a:r>
              <a:rPr lang="tr-TR" sz="1600" dirty="0" smtClean="0">
                <a:latin typeface="Calibri" panose="020F0502020204030204" pitchFamily="34" charset="0"/>
                <a:cs typeface="Calibri" panose="020F0502020204030204" pitchFamily="34" charset="0"/>
              </a:rPr>
              <a:t>indirimden </a:t>
            </a:r>
            <a:r>
              <a:rPr lang="tr-TR" sz="1600" dirty="0">
                <a:latin typeface="Calibri" panose="020F0502020204030204" pitchFamily="34" charset="0"/>
                <a:cs typeface="Calibri" panose="020F0502020204030204" pitchFamily="34" charset="0"/>
              </a:rPr>
              <a:t>yararlandığı süreler içinde  5510  sayılı Kanunun  </a:t>
            </a:r>
            <a:r>
              <a:rPr lang="tr-TR" sz="1600" dirty="0" smtClean="0">
                <a:latin typeface="Calibri" panose="020F0502020204030204" pitchFamily="34" charset="0"/>
                <a:cs typeface="Calibri" panose="020F0502020204030204" pitchFamily="34" charset="0"/>
              </a:rPr>
              <a:t>ek </a:t>
            </a:r>
            <a:r>
              <a:rPr lang="tr-TR" sz="1600" dirty="0">
                <a:latin typeface="Calibri" panose="020F0502020204030204" pitchFamily="34" charset="0"/>
                <a:cs typeface="Calibri" panose="020F0502020204030204" pitchFamily="34" charset="0"/>
              </a:rPr>
              <a:t>2 </a:t>
            </a:r>
            <a:r>
              <a:rPr lang="tr-TR" sz="1600" dirty="0" err="1">
                <a:latin typeface="Calibri" panose="020F0502020204030204" pitchFamily="34" charset="0"/>
                <a:cs typeface="Calibri" panose="020F0502020204030204" pitchFamily="34" charset="0"/>
              </a:rPr>
              <a:t>nci</a:t>
            </a:r>
            <a:r>
              <a:rPr lang="tr-TR" sz="1600" dirty="0">
                <a:latin typeface="Calibri" panose="020F0502020204030204" pitchFamily="34" charset="0"/>
                <a:cs typeface="Calibri" panose="020F0502020204030204" pitchFamily="34" charset="0"/>
              </a:rPr>
              <a:t> maddesinde  öngörülen sigorta primi </a:t>
            </a:r>
            <a:r>
              <a:rPr lang="tr-TR" sz="1600" dirty="0" smtClean="0">
                <a:latin typeface="Calibri" panose="020F0502020204030204" pitchFamily="34" charset="0"/>
                <a:cs typeface="Calibri" panose="020F0502020204030204" pitchFamily="34" charset="0"/>
              </a:rPr>
              <a:t>desteğinden yararlanamamaktadır</a:t>
            </a:r>
            <a:r>
              <a:rPr lang="tr-TR" sz="1600" dirty="0">
                <a:latin typeface="Calibri" panose="020F0502020204030204" pitchFamily="34" charset="0"/>
                <a:cs typeface="Calibri" panose="020F0502020204030204" pitchFamily="34" charset="0"/>
              </a:rPr>
              <a:t>. </a:t>
            </a: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SUNUM İÇERİĞİ</a:t>
            </a:r>
          </a:p>
        </p:txBody>
      </p:sp>
      <p:graphicFrame>
        <p:nvGraphicFramePr>
          <p:cNvPr id="15" name="İçerik Yer Tutucusu 14"/>
          <p:cNvGraphicFramePr>
            <a:graphicFrameLocks noGrp="1"/>
          </p:cNvGraphicFramePr>
          <p:nvPr>
            <p:ph idx="1"/>
            <p:extLst>
              <p:ext uri="{D42A27DB-BD31-4B8C-83A1-F6EECF244321}">
                <p14:modId xmlns:p14="http://schemas.microsoft.com/office/powerpoint/2010/main" val="1492972443"/>
              </p:ext>
            </p:extLst>
          </p:nvPr>
        </p:nvGraphicFramePr>
        <p:xfrm>
          <a:off x="323528" y="908720"/>
          <a:ext cx="8610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5292080" y="2780928"/>
            <a:ext cx="749427" cy="749427"/>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a:off x="7740352" y="2780928"/>
            <a:ext cx="750785" cy="750785"/>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18695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SANAYİ VE TEKNOLOJİ </a:t>
            </a:r>
            <a:r>
              <a:rPr lang="tr-TR" sz="2200" b="1" dirty="0"/>
              <a:t>BAKANLIĞINCA </a:t>
            </a:r>
            <a:r>
              <a:rPr lang="tr-TR" sz="2200" b="1" dirty="0" smtClean="0"/>
              <a:t/>
            </a:r>
            <a:br>
              <a:rPr lang="tr-TR" sz="2200" b="1" dirty="0" smtClean="0"/>
            </a:br>
            <a:r>
              <a:rPr lang="tr-TR" sz="2200" b="1" dirty="0" smtClean="0"/>
              <a:t>BİLDİRİLECEK </a:t>
            </a:r>
            <a:r>
              <a:rPr lang="tr-TR" sz="2200" b="1" dirty="0"/>
              <a:t>VERİLER</a:t>
            </a:r>
            <a:endParaRPr lang="tr-TR" sz="2200" dirty="0"/>
          </a:p>
        </p:txBody>
      </p:sp>
      <p:sp>
        <p:nvSpPr>
          <p:cNvPr id="3" name="İçerik Yer Tutucusu 2"/>
          <p:cNvSpPr>
            <a:spLocks noGrp="1"/>
          </p:cNvSpPr>
          <p:nvPr>
            <p:ph idx="1"/>
          </p:nvPr>
        </p:nvSpPr>
        <p:spPr>
          <a:xfrm>
            <a:off x="179512" y="836712"/>
            <a:ext cx="8610600" cy="5688632"/>
          </a:xfrm>
        </p:spPr>
        <p:txBody>
          <a:bodyPr/>
          <a:lstStyle/>
          <a:p>
            <a:pPr marL="0" indent="0">
              <a:spcBef>
                <a:spcPts val="0"/>
              </a:spcBef>
              <a:buNone/>
            </a:pPr>
            <a:r>
              <a:rPr lang="tr-TR" sz="1600" b="0" dirty="0"/>
              <a:t> </a:t>
            </a:r>
            <a:r>
              <a:rPr lang="tr-TR" sz="1600" b="0" dirty="0" smtClean="0"/>
              <a:t>     </a:t>
            </a:r>
          </a:p>
          <a:p>
            <a:pPr marL="0" indent="0">
              <a:spcBef>
                <a:spcPts val="0"/>
              </a:spcBef>
              <a:buNone/>
            </a:pPr>
            <a:r>
              <a:rPr lang="tr-TR" sz="1600" b="0" dirty="0"/>
              <a:t> </a:t>
            </a:r>
            <a:r>
              <a:rPr lang="tr-TR" sz="1600" b="0" dirty="0" smtClean="0"/>
              <a:t>      - Firma </a:t>
            </a:r>
            <a:r>
              <a:rPr lang="tr-TR" sz="1600" b="0" dirty="0"/>
              <a:t>Adı,</a:t>
            </a:r>
          </a:p>
          <a:p>
            <a:pPr marL="0" indent="0">
              <a:spcBef>
                <a:spcPts val="0"/>
              </a:spcBef>
              <a:buNone/>
            </a:pPr>
            <a:r>
              <a:rPr lang="tr-TR" sz="1600" b="0" dirty="0"/>
              <a:t>       - Teşvik Belgesinin Tarih Sayısı,</a:t>
            </a:r>
          </a:p>
          <a:p>
            <a:pPr marL="0" indent="0">
              <a:spcBef>
                <a:spcPts val="0"/>
              </a:spcBef>
              <a:buNone/>
            </a:pPr>
            <a:r>
              <a:rPr lang="tr-TR" sz="1600" b="0" dirty="0"/>
              <a:t>       - Teşvik Belgesi Müracaat Tarihi,</a:t>
            </a:r>
          </a:p>
          <a:p>
            <a:pPr marL="0" indent="0">
              <a:spcBef>
                <a:spcPts val="0"/>
              </a:spcBef>
              <a:buNone/>
            </a:pPr>
            <a:r>
              <a:rPr lang="tr-TR" sz="1600" b="0" dirty="0"/>
              <a:t>       - Yatırım Yeri ve Adresi,</a:t>
            </a:r>
          </a:p>
          <a:p>
            <a:pPr marL="0" indent="0">
              <a:spcBef>
                <a:spcPts val="0"/>
              </a:spcBef>
              <a:buNone/>
            </a:pPr>
            <a:r>
              <a:rPr lang="tr-TR" sz="1600" b="0" dirty="0"/>
              <a:t>       - SGK İşyeri Sicil Numarası,</a:t>
            </a:r>
          </a:p>
          <a:p>
            <a:pPr marL="0" indent="0">
              <a:spcBef>
                <a:spcPts val="0"/>
              </a:spcBef>
              <a:buNone/>
            </a:pPr>
            <a:r>
              <a:rPr lang="tr-TR" sz="1600" b="0" dirty="0"/>
              <a:t>       - Yatırımın Cinsi, </a:t>
            </a:r>
          </a:p>
          <a:p>
            <a:pPr marL="0" indent="0">
              <a:spcBef>
                <a:spcPts val="0"/>
              </a:spcBef>
              <a:buNone/>
            </a:pPr>
            <a:r>
              <a:rPr lang="tr-TR" sz="1600" b="0" dirty="0"/>
              <a:t>       - Mevcut İstihdam (Kişi),</a:t>
            </a:r>
          </a:p>
          <a:p>
            <a:pPr marL="0" indent="0">
              <a:spcBef>
                <a:spcPts val="0"/>
              </a:spcBef>
              <a:buNone/>
            </a:pPr>
            <a:r>
              <a:rPr lang="tr-TR" sz="1600" b="0" dirty="0"/>
              <a:t>       - İlave İstihdam (Kişi),</a:t>
            </a:r>
          </a:p>
          <a:p>
            <a:pPr marL="0" indent="0">
              <a:spcBef>
                <a:spcPts val="0"/>
              </a:spcBef>
              <a:buNone/>
            </a:pPr>
            <a:r>
              <a:rPr lang="tr-TR" sz="1600" b="0" dirty="0"/>
              <a:t>       - Yatırımcının Vergi Dairesi ve No’su,</a:t>
            </a:r>
          </a:p>
          <a:p>
            <a:pPr marL="0" indent="0">
              <a:spcBef>
                <a:spcPts val="0"/>
              </a:spcBef>
              <a:buNone/>
            </a:pPr>
            <a:r>
              <a:rPr lang="tr-TR" sz="1600" b="0" dirty="0"/>
              <a:t>       - Destek Süresi,</a:t>
            </a:r>
          </a:p>
          <a:p>
            <a:pPr marL="0" indent="0">
              <a:spcBef>
                <a:spcPts val="0"/>
              </a:spcBef>
              <a:buNone/>
            </a:pPr>
            <a:r>
              <a:rPr lang="tr-TR" sz="1600" b="0" dirty="0"/>
              <a:t>       - Azami Prim Tutarı,</a:t>
            </a:r>
          </a:p>
          <a:p>
            <a:pPr marL="0" indent="0">
              <a:spcBef>
                <a:spcPts val="0"/>
              </a:spcBef>
              <a:buNone/>
            </a:pPr>
            <a:r>
              <a:rPr lang="tr-TR" sz="1600" b="0" dirty="0"/>
              <a:t>       - İlgili Kararname Tarih/No</a:t>
            </a:r>
          </a:p>
          <a:p>
            <a:pPr marL="0" indent="0" algn="just">
              <a:spcBef>
                <a:spcPts val="0"/>
              </a:spcBef>
              <a:buNone/>
            </a:pPr>
            <a:r>
              <a:rPr lang="tr-TR" sz="1600" b="0" dirty="0"/>
              <a:t>         bilgileri </a:t>
            </a:r>
            <a:r>
              <a:rPr lang="tr-TR" sz="1600" b="0" dirty="0" smtClean="0"/>
              <a:t>Sanayi ve Teknoloji </a:t>
            </a:r>
            <a:r>
              <a:rPr lang="tr-TR" sz="1600" b="0" dirty="0"/>
              <a:t>Bakanlığınca, elektronik ortamda ve ayrıca yazı ile </a:t>
            </a:r>
            <a:r>
              <a:rPr lang="tr-TR" sz="1600" b="0" dirty="0" smtClean="0"/>
              <a:t>SPGM/İstihdam </a:t>
            </a:r>
            <a:r>
              <a:rPr lang="tr-TR" sz="1600" b="0" dirty="0"/>
              <a:t>Teşvikleri Daire Başkanlığına bildirilmektedir. </a:t>
            </a:r>
            <a:endParaRPr lang="tr-TR" sz="1600" b="0" dirty="0" smtClean="0"/>
          </a:p>
          <a:p>
            <a:pPr marL="0" indent="0" algn="just">
              <a:spcBef>
                <a:spcPts val="0"/>
              </a:spcBef>
              <a:buNone/>
            </a:pPr>
            <a:endParaRPr lang="tr-TR" sz="1600" b="0" dirty="0"/>
          </a:p>
          <a:p>
            <a:pPr marL="0" indent="0" algn="just">
              <a:spcBef>
                <a:spcPts val="0"/>
              </a:spcBef>
              <a:buNone/>
            </a:pPr>
            <a:r>
              <a:rPr lang="tr-TR" sz="1600" b="0" dirty="0"/>
              <a:t>  </a:t>
            </a:r>
            <a:r>
              <a:rPr lang="tr-TR" sz="1600" b="0" dirty="0" smtClean="0"/>
              <a:t>       </a:t>
            </a:r>
          </a:p>
          <a:p>
            <a:pPr marL="0" indent="0" algn="just">
              <a:spcBef>
                <a:spcPts val="0"/>
              </a:spcBef>
              <a:buNone/>
            </a:pPr>
            <a:r>
              <a:rPr lang="tr-TR" sz="1600" b="0" dirty="0"/>
              <a:t> </a:t>
            </a:r>
            <a:r>
              <a:rPr lang="tr-TR" sz="1600" b="0" dirty="0" smtClean="0"/>
              <a:t>         Sanayi ve Teknoloji </a:t>
            </a:r>
            <a:r>
              <a:rPr lang="tr-TR" sz="1600" b="0" dirty="0"/>
              <a:t>Bakanlığınca </a:t>
            </a:r>
            <a:r>
              <a:rPr lang="tr-TR" sz="1600" b="0" dirty="0" smtClean="0"/>
              <a:t>intikal </a:t>
            </a:r>
            <a:r>
              <a:rPr lang="tr-TR" sz="1600" b="0" dirty="0"/>
              <a:t>ettirilen </a:t>
            </a:r>
            <a:r>
              <a:rPr lang="tr-TR" sz="1600" b="0" dirty="0" smtClean="0"/>
              <a:t>bilgiler doğrultusunda, gerekli tanımlama işlemleri </a:t>
            </a:r>
            <a:r>
              <a:rPr lang="tr-TR" sz="1600" b="0" dirty="0"/>
              <a:t>İstihdam Teşvikleri Daire </a:t>
            </a:r>
            <a:r>
              <a:rPr lang="tr-TR" sz="1600" b="0" dirty="0" smtClean="0"/>
              <a:t>Başkanlığınca yapılarak ilgili </a:t>
            </a:r>
            <a:r>
              <a:rPr lang="tr-TR" sz="1600" b="0" dirty="0"/>
              <a:t>il </a:t>
            </a:r>
            <a:r>
              <a:rPr lang="tr-TR" sz="1600" b="0" dirty="0" smtClean="0"/>
              <a:t>müdürlüğünce/merkezince </a:t>
            </a:r>
            <a:r>
              <a:rPr lang="tr-TR" sz="1600" b="0" dirty="0"/>
              <a:t>söz konusu destekten yararlanılabilecek </a:t>
            </a:r>
            <a:r>
              <a:rPr lang="tr-TR" sz="1600" b="0" dirty="0" smtClean="0"/>
              <a:t>sigortalı sayısına </a:t>
            </a:r>
            <a:r>
              <a:rPr lang="tr-TR" sz="1600" b="0" dirty="0"/>
              <a:t>ilişkin </a:t>
            </a:r>
            <a:r>
              <a:rPr lang="tr-TR" sz="1600" b="0" dirty="0" smtClean="0"/>
              <a:t>bilgiler  </a:t>
            </a:r>
            <a:r>
              <a:rPr lang="tr-TR" sz="1600" b="0" dirty="0"/>
              <a:t>işverenlere resmi bir yazı ile </a:t>
            </a:r>
            <a:r>
              <a:rPr lang="tr-TR" sz="1600" b="0" dirty="0" smtClean="0"/>
              <a:t>bildirilmektedir.</a:t>
            </a:r>
            <a:endParaRPr lang="tr-TR" sz="1600" b="0" dirty="0"/>
          </a:p>
          <a:p>
            <a:pPr marL="0" indent="0">
              <a:spcBef>
                <a:spcPts val="0"/>
              </a:spcBef>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511701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kern="1200" dirty="0">
                <a:cs typeface="Times New Roman" pitchFamily="18" charset="0"/>
              </a:rPr>
              <a:t/>
            </a:r>
            <a:br>
              <a:rPr lang="tr-TR" altLang="tr-TR" sz="2000" b="1" kern="1200" dirty="0">
                <a:cs typeface="Times New Roman" pitchFamily="18" charset="0"/>
              </a:rPr>
            </a:br>
            <a:r>
              <a:rPr lang="tr-TR" altLang="tr-TR" sz="2000" b="1" kern="1200" dirty="0" smtClean="0">
                <a:cs typeface="Times New Roman" pitchFamily="18" charset="0"/>
              </a:rPr>
              <a:t>DESTEKTEN </a:t>
            </a:r>
            <a:r>
              <a:rPr lang="tr-TR" altLang="tr-TR" sz="2000" b="1" kern="1200" dirty="0">
                <a:cs typeface="Times New Roman" pitchFamily="18" charset="0"/>
              </a:rPr>
              <a:t>YARARLANMAYA BAŞLANILACAK TARİH </a:t>
            </a:r>
            <a:r>
              <a:rPr lang="tr-TR" altLang="tr-TR" sz="2000" b="1" kern="1200" dirty="0" smtClean="0">
                <a:cs typeface="Times New Roman" pitchFamily="18" charset="0"/>
              </a:rPr>
              <a:t>-</a:t>
            </a:r>
            <a:r>
              <a:rPr lang="tr-TR" sz="2000" b="1" kern="1200" dirty="0" smtClean="0">
                <a:cs typeface="Times New Roman" pitchFamily="18" charset="0"/>
              </a:rPr>
              <a:t>DESTEKTEN </a:t>
            </a:r>
            <a:r>
              <a:rPr lang="tr-TR" sz="2000" b="1" kern="1200" dirty="0">
                <a:cs typeface="Times New Roman" pitchFamily="18" charset="0"/>
              </a:rPr>
              <a:t>YARARLANILABİLECEK SİGORTALI SAYISI</a:t>
            </a:r>
            <a:br>
              <a:rPr lang="tr-TR" sz="2000" b="1" kern="1200" dirty="0">
                <a:cs typeface="Times New Roman" pitchFamily="18" charset="0"/>
              </a:rPr>
            </a:br>
            <a:endParaRPr lang="tr-TR" sz="2000" dirty="0"/>
          </a:p>
        </p:txBody>
      </p:sp>
      <p:sp>
        <p:nvSpPr>
          <p:cNvPr id="3" name="İçerik Yer Tutucusu 2"/>
          <p:cNvSpPr>
            <a:spLocks noGrp="1"/>
          </p:cNvSpPr>
          <p:nvPr>
            <p:ph idx="1"/>
          </p:nvPr>
        </p:nvSpPr>
        <p:spPr>
          <a:xfrm>
            <a:off x="251520" y="764704"/>
            <a:ext cx="8610600" cy="5760640"/>
          </a:xfrm>
        </p:spPr>
        <p:txBody>
          <a:bodyPr/>
          <a:lstStyle/>
          <a:p>
            <a:pPr algn="just" fontAlgn="auto">
              <a:lnSpc>
                <a:spcPct val="90000"/>
              </a:lnSpc>
              <a:spcBef>
                <a:spcPts val="0"/>
              </a:spcBef>
              <a:spcAft>
                <a:spcPts val="0"/>
              </a:spcAft>
              <a:buClr>
                <a:srgbClr val="FFFFCC"/>
              </a:buClr>
              <a:buSzPct val="60000"/>
            </a:pPr>
            <a:endParaRPr lang="tr-TR" altLang="tr-TR" sz="1600" u="sng" dirty="0" smtClean="0">
              <a:latin typeface="Calibri"/>
            </a:endParaRPr>
          </a:p>
          <a:p>
            <a:pPr algn="just" fontAlgn="auto">
              <a:lnSpc>
                <a:spcPct val="90000"/>
              </a:lnSpc>
              <a:spcBef>
                <a:spcPts val="0"/>
              </a:spcBef>
              <a:spcAft>
                <a:spcPts val="0"/>
              </a:spcAft>
              <a:buClr>
                <a:srgbClr val="FFFFCC"/>
              </a:buClr>
              <a:buSzPct val="60000"/>
            </a:pPr>
            <a:r>
              <a:rPr lang="tr-TR" altLang="tr-TR" sz="1600" u="sng" dirty="0" smtClean="0">
                <a:latin typeface="Calibri"/>
              </a:rPr>
              <a:t>DESTEKTEN </a:t>
            </a:r>
            <a:r>
              <a:rPr lang="tr-TR" altLang="tr-TR" sz="1600" u="sng" dirty="0">
                <a:latin typeface="Calibri"/>
              </a:rPr>
              <a:t>YARARLANILMAYA BAŞLANILACAK TARİH</a:t>
            </a:r>
          </a:p>
          <a:p>
            <a:pPr algn="just" fontAlgn="auto">
              <a:lnSpc>
                <a:spcPct val="90000"/>
              </a:lnSpc>
              <a:spcBef>
                <a:spcPts val="0"/>
              </a:spcBef>
              <a:spcAft>
                <a:spcPts val="0"/>
              </a:spcAft>
              <a:buClr>
                <a:srgbClr val="FFFFCC"/>
              </a:buClr>
              <a:buSzPct val="60000"/>
            </a:pPr>
            <a:endParaRPr lang="tr-TR" altLang="tr-TR" sz="1600" u="sng"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Bölgesel teşvik uygulamaları kapsamında veya büyük ölçekli ya da stratejik yatırımlardan dolayı, teşvik belgesinin tamamlama vizelerinin yapılmasının ardından, teşvikten yararlanacak olan işyerlerine ilişkin bilgilerin </a:t>
            </a:r>
            <a:r>
              <a:rPr lang="tr-TR" altLang="tr-TR" sz="1600" b="0" dirty="0" smtClean="0">
                <a:latin typeface="Calibri"/>
              </a:rPr>
              <a:t>Sanayi ve Teknoloji </a:t>
            </a:r>
            <a:r>
              <a:rPr lang="tr-TR" altLang="tr-TR" sz="1600" b="0" dirty="0">
                <a:latin typeface="Calibri"/>
              </a:rPr>
              <a:t>Bakanlığınca Kurumumuza elektronik ortamda bildirildiği tarihi takip eden ay başından,</a:t>
            </a:r>
          </a:p>
          <a:p>
            <a:pPr algn="just" fontAlgn="auto">
              <a:lnSpc>
                <a:spcPct val="90000"/>
              </a:lnSpc>
              <a:spcBef>
                <a:spcPts val="0"/>
              </a:spcBef>
              <a:spcAft>
                <a:spcPts val="0"/>
              </a:spcAft>
              <a:defRPr/>
            </a:pPr>
            <a:endParaRPr lang="tr-TR" altLang="tr-TR" sz="1600" b="0"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Gemi yatırımlarından dolayı, Sanayi ve Teknoloji Bakanlığınca </a:t>
            </a:r>
            <a:r>
              <a:rPr lang="tr-TR" altLang="tr-TR" sz="1600" b="0" dirty="0" smtClean="0">
                <a:latin typeface="Calibri"/>
              </a:rPr>
              <a:t>Kurumumuza </a:t>
            </a:r>
            <a:r>
              <a:rPr lang="tr-TR" altLang="tr-TR" sz="1600" b="0" dirty="0">
                <a:latin typeface="Calibri"/>
              </a:rPr>
              <a:t>bildirilmek kaydıyla teşvik belgesinin düzenlendiği tarihi takip eden ay başından,</a:t>
            </a:r>
          </a:p>
          <a:p>
            <a:pPr marL="0" indent="0" algn="just" fontAlgn="auto">
              <a:lnSpc>
                <a:spcPct val="90000"/>
              </a:lnSpc>
              <a:spcBef>
                <a:spcPts val="0"/>
              </a:spcBef>
              <a:spcAft>
                <a:spcPts val="0"/>
              </a:spcAft>
              <a:buNone/>
              <a:defRPr/>
            </a:pPr>
            <a:r>
              <a:rPr lang="tr-TR" altLang="tr-TR" sz="1600" b="0" dirty="0" smtClean="0">
                <a:latin typeface="Calibri"/>
              </a:rPr>
              <a:t>        </a:t>
            </a:r>
          </a:p>
          <a:p>
            <a:pPr marL="0" indent="0" algn="just" fontAlgn="auto">
              <a:lnSpc>
                <a:spcPct val="90000"/>
              </a:lnSpc>
              <a:spcBef>
                <a:spcPts val="0"/>
              </a:spcBef>
              <a:spcAft>
                <a:spcPts val="0"/>
              </a:spcAft>
              <a:buNone/>
              <a:defRPr/>
            </a:pPr>
            <a:r>
              <a:rPr lang="tr-TR" altLang="tr-TR" sz="1600" b="0" dirty="0">
                <a:latin typeface="Calibri"/>
              </a:rPr>
              <a:t> </a:t>
            </a:r>
            <a:r>
              <a:rPr lang="tr-TR" altLang="tr-TR" sz="1600" b="0" dirty="0" smtClean="0">
                <a:latin typeface="Calibri"/>
              </a:rPr>
              <a:t>     başlanılarak </a:t>
            </a:r>
            <a:r>
              <a:rPr lang="tr-TR" altLang="tr-TR" sz="1600" b="0" dirty="0">
                <a:latin typeface="Calibri"/>
              </a:rPr>
              <a:t>yararlanılabilecektir.</a:t>
            </a:r>
          </a:p>
          <a:p>
            <a:pPr algn="just" fontAlgn="auto">
              <a:lnSpc>
                <a:spcPct val="90000"/>
              </a:lnSpc>
              <a:spcBef>
                <a:spcPts val="0"/>
              </a:spcBef>
              <a:spcAft>
                <a:spcPts val="0"/>
              </a:spcAft>
              <a:defRPr/>
            </a:pPr>
            <a:endParaRPr lang="tr-TR" altLang="tr-TR" sz="1600" dirty="0">
              <a:latin typeface="Calibri"/>
            </a:endParaRPr>
          </a:p>
          <a:p>
            <a:pPr marL="0" lvl="0" indent="0" algn="just" fontAlgn="auto">
              <a:lnSpc>
                <a:spcPct val="90000"/>
              </a:lnSpc>
              <a:spcBef>
                <a:spcPts val="0"/>
              </a:spcBef>
              <a:spcAft>
                <a:spcPts val="0"/>
              </a:spcAft>
              <a:buNone/>
            </a:pPr>
            <a:r>
              <a:rPr lang="tr-TR" altLang="tr-TR" sz="1600" dirty="0" smtClean="0">
                <a:latin typeface="Calibri"/>
              </a:rPr>
              <a:t>    </a:t>
            </a:r>
            <a:r>
              <a:rPr lang="tr-TR" altLang="tr-TR" sz="1600" u="sng" dirty="0" smtClean="0">
                <a:latin typeface="Calibri"/>
              </a:rPr>
              <a:t>DESTEKTEN YARARLANILABİLECEK </a:t>
            </a:r>
            <a:r>
              <a:rPr lang="tr-TR" altLang="tr-TR" sz="1600" u="sng" dirty="0">
                <a:latin typeface="Calibri"/>
              </a:rPr>
              <a:t>AZAMİ SİGORTALI SAYISI</a:t>
            </a:r>
          </a:p>
          <a:p>
            <a:pPr lvl="0" algn="just" fontAlgn="auto">
              <a:lnSpc>
                <a:spcPct val="90000"/>
              </a:lnSpc>
              <a:spcBef>
                <a:spcPts val="0"/>
              </a:spcBef>
              <a:spcAft>
                <a:spcPts val="0"/>
              </a:spcAft>
            </a:pPr>
            <a:endParaRPr lang="tr-TR" altLang="tr-TR" sz="160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Komple yeni yatırımlarda, Sanayi ve Teknoloji</a:t>
            </a:r>
            <a:r>
              <a:rPr lang="tr-TR" sz="1600" b="0" dirty="0" smtClean="0">
                <a:latin typeface="Calibri"/>
              </a:rPr>
              <a:t> </a:t>
            </a:r>
            <a:r>
              <a:rPr lang="tr-TR" sz="1600" b="0" dirty="0">
                <a:latin typeface="Calibri"/>
              </a:rPr>
              <a:t>Bakanlığınca tespit edilen ve teşvik belgesinde gösterilen ilave sigortalı sayısı kadar,</a:t>
            </a: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Diğer yatırım cinslerinde (tevsi, modernizasyon, ürün çeşitlendirmesi, entegrasyon yatırımlarında) ise Sanayi ve Teknoloji</a:t>
            </a:r>
            <a:r>
              <a:rPr lang="tr-TR" sz="1600" b="0" dirty="0" smtClean="0">
                <a:latin typeface="Calibri"/>
              </a:rPr>
              <a:t> </a:t>
            </a:r>
            <a:r>
              <a:rPr lang="tr-TR" sz="1600" b="0" dirty="0">
                <a:latin typeface="Calibri"/>
              </a:rPr>
              <a:t>Bakanlığınca tespit edilen mevcut sigortalı sayısının üzerinde sigortalı çalıştırmak kaydıyla yine </a:t>
            </a:r>
            <a:r>
              <a:rPr lang="tr-TR" altLang="tr-TR" sz="1600" b="0" dirty="0">
                <a:latin typeface="Calibri"/>
              </a:rPr>
              <a:t>Sanayi ve Teknoloji</a:t>
            </a:r>
            <a:r>
              <a:rPr lang="tr-TR" sz="1600" b="0" dirty="0" smtClean="0">
                <a:latin typeface="Calibri"/>
              </a:rPr>
              <a:t> </a:t>
            </a:r>
            <a:r>
              <a:rPr lang="tr-TR" sz="1600" b="0" dirty="0">
                <a:latin typeface="Calibri"/>
              </a:rPr>
              <a:t>Bakanlığınca tespit edilecek sayıdaki ilave </a:t>
            </a:r>
            <a:r>
              <a:rPr lang="tr-TR" altLang="tr-TR" sz="1600" b="0" dirty="0">
                <a:latin typeface="Calibri"/>
              </a:rPr>
              <a:t>mevcut sigortalı sayısına ilave olarak çalıştırılan,</a:t>
            </a:r>
          </a:p>
          <a:p>
            <a:pPr marL="0" lvl="0" indent="0" algn="just" fontAlgn="auto">
              <a:lnSpc>
                <a:spcPct val="90000"/>
              </a:lnSpc>
              <a:spcBef>
                <a:spcPts val="0"/>
              </a:spcBef>
              <a:spcAft>
                <a:spcPts val="0"/>
              </a:spcAft>
              <a:buNone/>
            </a:pPr>
            <a:r>
              <a:rPr lang="tr-TR" altLang="tr-TR" sz="1600" b="0" dirty="0">
                <a:latin typeface="Calibri"/>
              </a:rPr>
              <a:t>      </a:t>
            </a:r>
            <a:r>
              <a:rPr lang="tr-TR" altLang="tr-TR" sz="1600" b="0" dirty="0" smtClean="0">
                <a:latin typeface="Calibri"/>
              </a:rPr>
              <a:t>sigortalılardan </a:t>
            </a:r>
            <a:r>
              <a:rPr lang="tr-TR" altLang="tr-TR" sz="1600" b="0" dirty="0">
                <a:latin typeface="Calibri"/>
              </a:rPr>
              <a:t>dolayı yararlanılabilecektir.</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966386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DESTEKTEN </a:t>
            </a:r>
            <a:r>
              <a:rPr lang="tr-TR" sz="2200" b="1" dirty="0"/>
              <a:t>YARARLANACAK SİGORTALI SAYISI</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u="sng" dirty="0" smtClean="0"/>
          </a:p>
          <a:p>
            <a:pPr algn="just">
              <a:lnSpc>
                <a:spcPct val="90000"/>
              </a:lnSpc>
              <a:buNone/>
              <a:defRPr/>
            </a:pPr>
            <a:endParaRPr lang="tr-TR" altLang="tr-TR" sz="1600" u="sng" dirty="0"/>
          </a:p>
          <a:p>
            <a:pPr algn="just">
              <a:lnSpc>
                <a:spcPct val="90000"/>
              </a:lnSpc>
              <a:buNone/>
              <a:defRPr/>
            </a:pPr>
            <a:r>
              <a:rPr lang="tr-TR" altLang="tr-TR" sz="1600" u="sng" dirty="0" smtClean="0"/>
              <a:t>Örnek </a:t>
            </a:r>
            <a:r>
              <a:rPr lang="tr-TR" altLang="tr-TR" sz="1600" u="sng" dirty="0"/>
              <a:t>1: </a:t>
            </a:r>
          </a:p>
          <a:p>
            <a:pPr algn="just">
              <a:lnSpc>
                <a:spcPct val="90000"/>
              </a:lnSpc>
              <a:buNone/>
              <a:defRPr/>
            </a:pPr>
            <a:r>
              <a:rPr lang="tr-TR" altLang="tr-TR" sz="1600" b="0" dirty="0"/>
              <a:t>Tamamlama vizesi yapılmış (B) Anonim Şirketine ilişkin teşvik belgesinde yer</a:t>
            </a:r>
          </a:p>
          <a:p>
            <a:pPr algn="just">
              <a:lnSpc>
                <a:spcPct val="90000"/>
              </a:lnSpc>
              <a:buNone/>
              <a:defRPr/>
            </a:pPr>
            <a:r>
              <a:rPr lang="tr-TR" altLang="tr-TR" sz="1600" b="0" dirty="0"/>
              <a:t>alan bilgilerin;</a:t>
            </a:r>
          </a:p>
          <a:p>
            <a:pPr algn="just">
              <a:lnSpc>
                <a:spcPct val="90000"/>
              </a:lnSpc>
              <a:buNone/>
              <a:defRPr/>
            </a:pPr>
            <a:endParaRPr lang="tr-TR" altLang="tr-TR" sz="1600" b="0" dirty="0"/>
          </a:p>
          <a:p>
            <a:pPr algn="just">
              <a:lnSpc>
                <a:spcPct val="90000"/>
              </a:lnSpc>
              <a:buNone/>
              <a:defRPr/>
            </a:pPr>
            <a:r>
              <a:rPr lang="tr-TR" altLang="tr-TR" sz="1600" b="0" u="sng" dirty="0"/>
              <a:t>Yatırımın Cinsi</a:t>
            </a:r>
            <a:r>
              <a:rPr lang="tr-TR" altLang="tr-TR" sz="1600" b="0" dirty="0"/>
              <a:t>	          </a:t>
            </a:r>
            <a:r>
              <a:rPr lang="tr-TR" altLang="tr-TR" sz="1600" b="0" u="sng" dirty="0"/>
              <a:t> Mevcut İstihdam (Kişi)</a:t>
            </a:r>
            <a:r>
              <a:rPr lang="tr-TR" altLang="tr-TR" sz="1600" b="0" dirty="0"/>
              <a:t>	</a:t>
            </a:r>
            <a:r>
              <a:rPr lang="tr-TR" altLang="tr-TR" sz="1600" b="0" dirty="0" smtClean="0"/>
              <a:t>          </a:t>
            </a:r>
            <a:r>
              <a:rPr lang="tr-TR" altLang="tr-TR" sz="1600" b="0" u="sng" dirty="0" smtClean="0"/>
              <a:t>İlave </a:t>
            </a:r>
            <a:r>
              <a:rPr lang="tr-TR" altLang="tr-TR" sz="1600" b="0" u="sng" dirty="0"/>
              <a:t>İstihdam (Kişi)</a:t>
            </a:r>
          </a:p>
          <a:p>
            <a:pPr algn="just">
              <a:lnSpc>
                <a:spcPct val="90000"/>
              </a:lnSpc>
              <a:buNone/>
              <a:defRPr/>
            </a:pPr>
            <a:r>
              <a:rPr lang="tr-TR" altLang="tr-TR" sz="1600" b="0" dirty="0"/>
              <a:t>Komple yeni yatırım	           </a:t>
            </a:r>
            <a:r>
              <a:rPr lang="tr-TR" altLang="tr-TR" sz="1600" b="0" dirty="0" smtClean="0"/>
              <a:t>              </a:t>
            </a:r>
            <a:r>
              <a:rPr lang="tr-TR" altLang="tr-TR" sz="1600" b="0" dirty="0"/>
              <a:t>0	                                           22</a:t>
            </a:r>
          </a:p>
          <a:p>
            <a:pPr algn="just">
              <a:lnSpc>
                <a:spcPct val="90000"/>
              </a:lnSpc>
              <a:buNone/>
              <a:defRPr/>
            </a:pPr>
            <a:endParaRPr lang="tr-TR" altLang="tr-TR" sz="1600" b="0" dirty="0"/>
          </a:p>
          <a:p>
            <a:pPr algn="just">
              <a:lnSpc>
                <a:spcPct val="90000"/>
              </a:lnSpc>
              <a:buNone/>
              <a:defRPr/>
            </a:pPr>
            <a:r>
              <a:rPr lang="tr-TR" altLang="tr-TR" sz="1600" b="0" dirty="0" smtClean="0"/>
              <a:t>şeklinde </a:t>
            </a:r>
            <a:r>
              <a:rPr lang="tr-TR" altLang="tr-TR" sz="1600" b="0" dirty="0"/>
              <a:t>olduğu ,  </a:t>
            </a:r>
            <a:r>
              <a:rPr lang="tr-TR" sz="1600" b="0" dirty="0" smtClean="0"/>
              <a:t>2019/Ocak </a:t>
            </a:r>
            <a:r>
              <a:rPr lang="tr-TR" sz="1600" b="0" dirty="0"/>
              <a:t>ayında 16  sigortalı,  </a:t>
            </a:r>
            <a:r>
              <a:rPr lang="tr-TR" sz="1600" b="0" dirty="0" smtClean="0"/>
              <a:t>2019/Şubat </a:t>
            </a:r>
            <a:r>
              <a:rPr lang="tr-TR" sz="1600" b="0" dirty="0"/>
              <a:t>ayında</a:t>
            </a:r>
          </a:p>
          <a:p>
            <a:pPr algn="just">
              <a:lnSpc>
                <a:spcPct val="90000"/>
              </a:lnSpc>
              <a:buNone/>
              <a:defRPr/>
            </a:pPr>
            <a:r>
              <a:rPr lang="tr-TR" sz="1600" b="0" dirty="0"/>
              <a:t>27  sigortalı  istihdam edildiği  varsayıldığından, bu teşvikten;</a:t>
            </a:r>
          </a:p>
          <a:p>
            <a:pPr algn="just">
              <a:lnSpc>
                <a:spcPct val="90000"/>
              </a:lnSpc>
              <a:buNone/>
              <a:defRPr/>
            </a:pPr>
            <a:endParaRPr lang="tr-TR" sz="1600" b="0" dirty="0"/>
          </a:p>
          <a:p>
            <a:pPr algn="just">
              <a:lnSpc>
                <a:spcPct val="90000"/>
              </a:lnSpc>
              <a:buNone/>
              <a:defRPr/>
            </a:pPr>
            <a:r>
              <a:rPr lang="tr-TR" sz="1600" b="0" dirty="0"/>
              <a:t>	- 2019/Ocak  ayında çalıştırılan  16 sigortalının tamamından dolayı,</a:t>
            </a:r>
          </a:p>
          <a:p>
            <a:pPr algn="just">
              <a:lnSpc>
                <a:spcPct val="90000"/>
              </a:lnSpc>
              <a:buNone/>
              <a:defRPr/>
            </a:pPr>
            <a:endParaRPr lang="tr-TR" sz="1600" b="0" dirty="0"/>
          </a:p>
          <a:p>
            <a:pPr marL="0" indent="0" algn="just">
              <a:buNone/>
              <a:defRPr/>
            </a:pPr>
            <a:r>
              <a:rPr lang="tr-TR" sz="1600" b="0" dirty="0"/>
              <a:t>      - 2019/Şubat ayında ise 22 sigortalıdan dolayı  yararlanılabilecektir.</a:t>
            </a:r>
          </a:p>
          <a:p>
            <a:pPr algn="just">
              <a:lnSpc>
                <a:spcPct val="90000"/>
              </a:lnSpc>
              <a:buNone/>
              <a:defRPr/>
            </a:pPr>
            <a:endParaRPr lang="tr-TR" altLang="tr-TR" sz="1600" b="0" dirty="0"/>
          </a:p>
          <a:p>
            <a:pPr marL="0" indent="0">
              <a:buNone/>
            </a:pPr>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4098395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DESTEKTEN YARARLANACAK SİGORTALI SAYISI</a:t>
            </a:r>
            <a:endParaRPr lang="tr-TR" sz="2200" dirty="0"/>
          </a:p>
        </p:txBody>
      </p:sp>
      <p:sp>
        <p:nvSpPr>
          <p:cNvPr id="3" name="İçerik Yer Tutucusu 2"/>
          <p:cNvSpPr>
            <a:spLocks noGrp="1"/>
          </p:cNvSpPr>
          <p:nvPr>
            <p:ph idx="1"/>
          </p:nvPr>
        </p:nvSpPr>
        <p:spPr>
          <a:xfrm>
            <a:off x="323528" y="1052736"/>
            <a:ext cx="8610600" cy="5453798"/>
          </a:xfrm>
        </p:spPr>
        <p:txBody>
          <a:bodyPr/>
          <a:lstStyle/>
          <a:p>
            <a:pPr algn="just">
              <a:lnSpc>
                <a:spcPct val="90000"/>
              </a:lnSpc>
              <a:buNone/>
              <a:defRPr/>
            </a:pPr>
            <a:r>
              <a:rPr lang="tr-TR" altLang="tr-TR" sz="1600" u="sng" dirty="0"/>
              <a:t>Örnek 2: </a:t>
            </a:r>
          </a:p>
          <a:p>
            <a:pPr algn="just">
              <a:lnSpc>
                <a:spcPct val="90000"/>
              </a:lnSpc>
              <a:buNone/>
              <a:defRPr/>
            </a:pPr>
            <a:r>
              <a:rPr lang="tr-TR" altLang="tr-TR" b="0" dirty="0" smtClean="0"/>
              <a:t>           Tamamlama </a:t>
            </a:r>
            <a:r>
              <a:rPr lang="tr-TR" altLang="tr-TR" b="0" dirty="0"/>
              <a:t>vizesi yapılmış (D) Limited Şirketine ilişkin teşvik belgesinde yer</a:t>
            </a:r>
          </a:p>
          <a:p>
            <a:pPr algn="just">
              <a:lnSpc>
                <a:spcPct val="90000"/>
              </a:lnSpc>
              <a:buNone/>
              <a:defRPr/>
            </a:pPr>
            <a:r>
              <a:rPr lang="tr-TR" altLang="tr-TR" b="0" dirty="0"/>
              <a:t>alan bilgilerin;</a:t>
            </a:r>
          </a:p>
          <a:p>
            <a:pPr algn="just">
              <a:lnSpc>
                <a:spcPct val="90000"/>
              </a:lnSpc>
              <a:buNone/>
              <a:defRPr/>
            </a:pPr>
            <a:r>
              <a:rPr lang="tr-TR" altLang="tr-TR" b="0" u="sng" dirty="0" smtClean="0"/>
              <a:t>    Yatırımın </a:t>
            </a:r>
            <a:r>
              <a:rPr lang="tr-TR" altLang="tr-TR" b="0" u="sng" dirty="0"/>
              <a:t>Cinsi</a:t>
            </a:r>
            <a:r>
              <a:rPr lang="tr-TR" altLang="tr-TR" b="0" dirty="0"/>
              <a:t>	    </a:t>
            </a:r>
            <a:r>
              <a:rPr lang="tr-TR" altLang="tr-TR" b="0" u="sng" dirty="0"/>
              <a:t>Mevcut İstihdam (Kişi)</a:t>
            </a:r>
            <a:r>
              <a:rPr lang="tr-TR" altLang="tr-TR" b="0" dirty="0"/>
              <a:t>	     </a:t>
            </a:r>
            <a:r>
              <a:rPr lang="tr-TR" altLang="tr-TR" b="0" u="sng" dirty="0"/>
              <a:t>İlave İstihdam (Kişi)</a:t>
            </a:r>
          </a:p>
          <a:p>
            <a:pPr algn="just">
              <a:lnSpc>
                <a:spcPct val="90000"/>
              </a:lnSpc>
              <a:buNone/>
              <a:defRPr/>
            </a:pPr>
            <a:r>
              <a:rPr lang="tr-TR" altLang="tr-TR" b="0" dirty="0"/>
              <a:t>  </a:t>
            </a:r>
            <a:r>
              <a:rPr lang="tr-TR" altLang="tr-TR" b="0" dirty="0" smtClean="0"/>
              <a:t>    </a:t>
            </a:r>
            <a:r>
              <a:rPr lang="tr-TR" altLang="tr-TR" b="0" dirty="0"/>
              <a:t>Tevsi	                                     27	                                     40</a:t>
            </a:r>
          </a:p>
          <a:p>
            <a:pPr algn="just">
              <a:lnSpc>
                <a:spcPct val="90000"/>
              </a:lnSpc>
              <a:buNone/>
              <a:defRPr/>
            </a:pPr>
            <a:r>
              <a:rPr lang="tr-TR" altLang="tr-TR" b="0" dirty="0"/>
              <a:t>  şeklinde olduğu varsayıldığında;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3981849862"/>
              </p:ext>
            </p:extLst>
          </p:nvPr>
        </p:nvGraphicFramePr>
        <p:xfrm>
          <a:off x="827584" y="3356992"/>
          <a:ext cx="7488831" cy="2250399"/>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20000"/>
                    </a:ext>
                  </a:extLst>
                </a:gridCol>
                <a:gridCol w="2044822">
                  <a:extLst>
                    <a:ext uri="{9D8B030D-6E8A-4147-A177-3AD203B41FA5}">
                      <a16:colId xmlns:a16="http://schemas.microsoft.com/office/drawing/2014/main" val="20001"/>
                    </a:ext>
                  </a:extLst>
                </a:gridCol>
                <a:gridCol w="2947732">
                  <a:extLst>
                    <a:ext uri="{9D8B030D-6E8A-4147-A177-3AD203B41FA5}">
                      <a16:colId xmlns:a16="http://schemas.microsoft.com/office/drawing/2014/main" val="20002"/>
                    </a:ext>
                  </a:extLst>
                </a:gridCol>
              </a:tblGrid>
              <a:tr h="576064">
                <a:tc>
                  <a:txBody>
                    <a:bodyPr/>
                    <a:lstStyle/>
                    <a:p>
                      <a:pPr algn="ctr"/>
                      <a:r>
                        <a:rPr lang="tr-TR" sz="1600" b="0" dirty="0" smtClean="0">
                          <a:solidFill>
                            <a:schemeClr val="tx1"/>
                          </a:solidFill>
                          <a:latin typeface="Calibri" pitchFamily="34" charset="0"/>
                          <a:ea typeface="+mn-ea"/>
                          <a:cs typeface="+mn-cs"/>
                        </a:rPr>
                        <a:t> Ay/ Yıl</a:t>
                      </a:r>
                      <a:endParaRPr lang="tr-TR" sz="1600" b="0" dirty="0">
                        <a:solidFill>
                          <a:schemeClr val="tx1"/>
                        </a:solidFill>
                        <a:latin typeface="Calibri" pitchFamily="34" charset="0"/>
                        <a:ea typeface="+mn-ea"/>
                        <a:cs typeface="+mn-cs"/>
                      </a:endParaRPr>
                    </a:p>
                  </a:txBody>
                  <a:tcPr/>
                </a:tc>
                <a:tc>
                  <a:txBody>
                    <a:bodyPr/>
                    <a:lstStyle/>
                    <a:p>
                      <a:pPr algn="ctr"/>
                      <a:r>
                        <a:rPr lang="tr-TR" sz="1600" b="0" dirty="0" smtClean="0">
                          <a:solidFill>
                            <a:schemeClr val="tx1"/>
                          </a:solidFill>
                          <a:latin typeface="Calibri" pitchFamily="34" charset="0"/>
                          <a:ea typeface="+mn-ea"/>
                          <a:cs typeface="+mn-cs"/>
                        </a:rPr>
                        <a:t> İstihdam Edilen Sigortalı Sayısı</a:t>
                      </a:r>
                      <a:endParaRPr lang="tr-TR" sz="1600" b="0" dirty="0">
                        <a:solidFill>
                          <a:schemeClr val="tx1"/>
                        </a:solidFill>
                        <a:latin typeface="Calibri" pitchFamily="34" charset="0"/>
                        <a:ea typeface="+mn-ea"/>
                        <a:cs typeface="+mn-cs"/>
                      </a:endParaRPr>
                    </a:p>
                  </a:txBody>
                  <a:tcPr/>
                </a:tc>
                <a:tc>
                  <a:txBody>
                    <a:bodyPr/>
                    <a:lstStyle/>
                    <a:p>
                      <a:pPr algn="ctr"/>
                      <a:r>
                        <a:rPr lang="tr-TR" sz="1600" b="0" dirty="0" smtClean="0">
                          <a:solidFill>
                            <a:schemeClr val="tx1"/>
                          </a:solidFill>
                          <a:latin typeface="Calibri" pitchFamily="34" charset="0"/>
                          <a:ea typeface="+mn-ea"/>
                          <a:cs typeface="+mn-cs"/>
                        </a:rPr>
                        <a:t>Teşvikten Yararlanma Durumu</a:t>
                      </a:r>
                      <a:endParaRPr lang="tr-TR" sz="1600" b="0" dirty="0">
                        <a:solidFill>
                          <a:schemeClr val="tx1"/>
                        </a:solidFill>
                        <a:latin typeface="Calibri" pitchFamily="34" charset="0"/>
                        <a:ea typeface="+mn-ea"/>
                        <a:cs typeface="+mn-cs"/>
                      </a:endParaRPr>
                    </a:p>
                  </a:txBody>
                  <a:tcPr/>
                </a:tc>
                <a:extLst>
                  <a:ext uri="{0D108BD9-81ED-4DB2-BD59-A6C34878D82A}">
                    <a16:rowId xmlns:a16="http://schemas.microsoft.com/office/drawing/2014/main" val="10000"/>
                  </a:ext>
                </a:extLst>
              </a:tr>
              <a:tr h="405327">
                <a:tc>
                  <a:txBody>
                    <a:bodyPr/>
                    <a:lstStyle/>
                    <a:p>
                      <a:pPr algn="ctr"/>
                      <a:r>
                        <a:rPr lang="tr-TR" sz="1600" dirty="0" smtClean="0">
                          <a:latin typeface="Calibri" panose="020F0502020204030204" pitchFamily="34" charset="0"/>
                        </a:rPr>
                        <a:t>2018/Aralık</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25</a:t>
                      </a:r>
                      <a:endParaRPr lang="tr-TR" sz="1600" dirty="0">
                        <a:latin typeface="Calibri" panose="020F0502020204030204" pitchFamily="34" charset="0"/>
                      </a:endParaRPr>
                    </a:p>
                  </a:txBody>
                  <a:tcPr/>
                </a:tc>
                <a:tc>
                  <a:txBody>
                    <a:bodyPr/>
                    <a:lstStyle/>
                    <a:p>
                      <a:r>
                        <a:rPr lang="tr-TR" sz="1600" dirty="0" smtClean="0">
                          <a:latin typeface="Calibri" panose="020F0502020204030204" pitchFamily="34" charset="0"/>
                        </a:rPr>
                        <a:t>               Yararlanamaz.</a:t>
                      </a:r>
                      <a:endParaRPr lang="tr-TR" sz="1600" dirty="0">
                        <a:latin typeface="Calibri" panose="020F0502020204030204" pitchFamily="34" charset="0"/>
                      </a:endParaRPr>
                    </a:p>
                  </a:txBody>
                  <a:tcPr anchor="ctr"/>
                </a:tc>
                <a:extLst>
                  <a:ext uri="{0D108BD9-81ED-4DB2-BD59-A6C34878D82A}">
                    <a16:rowId xmlns:a16="http://schemas.microsoft.com/office/drawing/2014/main" val="10001"/>
                  </a:ext>
                </a:extLst>
              </a:tr>
              <a:tr h="632976">
                <a:tc>
                  <a:txBody>
                    <a:bodyPr/>
                    <a:lstStyle/>
                    <a:p>
                      <a:pPr algn="ctr"/>
                      <a:endParaRPr lang="tr-TR" sz="1600" dirty="0" smtClean="0">
                        <a:latin typeface="Calibri" panose="020F0502020204030204" pitchFamily="34" charset="0"/>
                      </a:endParaRPr>
                    </a:p>
                    <a:p>
                      <a:pPr algn="ctr"/>
                      <a:r>
                        <a:rPr lang="tr-TR" sz="1600" dirty="0" smtClean="0">
                          <a:latin typeface="Calibri" panose="020F0502020204030204" pitchFamily="34" charset="0"/>
                        </a:rPr>
                        <a:t>2019/Ocak</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a:t>
                      </a:r>
                    </a:p>
                    <a:p>
                      <a:pPr algn="ctr"/>
                      <a:r>
                        <a:rPr lang="tr-TR" sz="1600" dirty="0" smtClean="0">
                          <a:latin typeface="Calibri" panose="020F0502020204030204" pitchFamily="34" charset="0"/>
                        </a:rPr>
                        <a:t>          60</a:t>
                      </a:r>
                      <a:endParaRPr lang="tr-TR" sz="1600" dirty="0">
                        <a:latin typeface="Calibri" panose="020F0502020204030204" pitchFamily="34" charset="0"/>
                      </a:endParaRPr>
                    </a:p>
                  </a:txBody>
                  <a:tcPr/>
                </a:tc>
                <a:tc>
                  <a:txBody>
                    <a:bodyPr/>
                    <a:lstStyle/>
                    <a:p>
                      <a:r>
                        <a:rPr lang="tr-TR" sz="1600" dirty="0" smtClean="0">
                          <a:latin typeface="Calibri" panose="020F0502020204030204" pitchFamily="34" charset="0"/>
                        </a:rPr>
                        <a:t>     33 sigortalı için yararlanabilir.                       </a:t>
                      </a:r>
                      <a:endParaRPr lang="tr-TR" sz="1600" dirty="0">
                        <a:latin typeface="Calibri" panose="020F0502020204030204" pitchFamily="34" charset="0"/>
                      </a:endParaRPr>
                    </a:p>
                  </a:txBody>
                  <a:tcPr anchor="ctr"/>
                </a:tc>
                <a:extLst>
                  <a:ext uri="{0D108BD9-81ED-4DB2-BD59-A6C34878D82A}">
                    <a16:rowId xmlns:a16="http://schemas.microsoft.com/office/drawing/2014/main" val="10002"/>
                  </a:ext>
                </a:extLst>
              </a:tr>
              <a:tr h="632976">
                <a:tc>
                  <a:txBody>
                    <a:bodyPr/>
                    <a:lstStyle/>
                    <a:p>
                      <a:pPr algn="ctr"/>
                      <a:endParaRPr lang="tr-TR" sz="1600" dirty="0" smtClean="0">
                        <a:latin typeface="Calibri" panose="020F0502020204030204" pitchFamily="34" charset="0"/>
                      </a:endParaRPr>
                    </a:p>
                    <a:p>
                      <a:pPr algn="ctr"/>
                      <a:r>
                        <a:rPr lang="tr-TR" sz="1600" dirty="0" smtClean="0">
                          <a:latin typeface="Calibri" panose="020F0502020204030204" pitchFamily="34" charset="0"/>
                        </a:rPr>
                        <a:t>2019/Şubat</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a:t>
                      </a:r>
                    </a:p>
                    <a:p>
                      <a:pPr algn="ctr"/>
                      <a:r>
                        <a:rPr lang="tr-TR" sz="1600" dirty="0" smtClean="0">
                          <a:latin typeface="Calibri" panose="020F0502020204030204" pitchFamily="34" charset="0"/>
                        </a:rPr>
                        <a:t>          80</a:t>
                      </a:r>
                      <a:endParaRPr lang="tr-TR"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Calibri" panose="020F0502020204030204" pitchFamily="34" charset="0"/>
                        </a:rPr>
                        <a:t>    </a:t>
                      </a:r>
                      <a:r>
                        <a:rPr lang="tr-TR" sz="1600" baseline="0" dirty="0" smtClean="0">
                          <a:latin typeface="Calibri" panose="020F0502020204030204" pitchFamily="34" charset="0"/>
                        </a:rPr>
                        <a:t> </a:t>
                      </a:r>
                      <a:r>
                        <a:rPr lang="tr-TR" sz="1600" kern="1200" dirty="0" smtClean="0">
                          <a:solidFill>
                            <a:schemeClr val="dk1"/>
                          </a:solidFill>
                          <a:latin typeface="Calibri" panose="020F0502020204030204" pitchFamily="34" charset="0"/>
                          <a:ea typeface="+mn-ea"/>
                          <a:cs typeface="+mn-cs"/>
                        </a:rPr>
                        <a:t>40  sigortalının tamamı </a:t>
                      </a:r>
                      <a:r>
                        <a:rPr lang="tr-TR" sz="1600" dirty="0" smtClean="0">
                          <a:latin typeface="Calibri" panose="020F0502020204030204" pitchFamily="34" charset="0"/>
                        </a:rPr>
                        <a:t>için yararlanabilir. </a:t>
                      </a:r>
                      <a:endParaRPr lang="tr-TR" sz="1600" dirty="0">
                        <a:latin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117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kern="1200" dirty="0">
                <a:solidFill>
                  <a:srgbClr val="FFFFFF"/>
                </a:solidFill>
              </a:rPr>
              <a:t>GENÇ VE KADIN İSTİHDAMI İLE MESLEKİ </a:t>
            </a:r>
            <a:r>
              <a:rPr lang="tr-TR" altLang="tr-TR" sz="2000" b="1" kern="1200" dirty="0" err="1" smtClean="0">
                <a:solidFill>
                  <a:srgbClr val="FFFFFF"/>
                </a:solidFill>
              </a:rPr>
              <a:t>BELGELi</a:t>
            </a:r>
            <a:r>
              <a:rPr lang="tr-TR" altLang="tr-TR" sz="2000" b="1" kern="1200" smtClean="0">
                <a:solidFill>
                  <a:srgbClr val="FFFFFF"/>
                </a:solidFill>
              </a:rPr>
              <a:t> </a:t>
            </a:r>
            <a:r>
              <a:rPr lang="tr-TR" altLang="tr-TR" sz="2000" b="1" kern="1200" dirty="0">
                <a:solidFill>
                  <a:srgbClr val="FFFFFF"/>
                </a:solidFill>
              </a:rPr>
              <a:t>SİGORTALI İSTİHDAMI HALİNDE </a:t>
            </a:r>
            <a:r>
              <a:rPr lang="tr-TR" altLang="tr-TR" sz="2000" b="1" kern="1200">
                <a:solidFill>
                  <a:srgbClr val="FFFFFF"/>
                </a:solidFill>
              </a:rPr>
              <a:t>UYGULANAN </a:t>
            </a:r>
            <a:r>
              <a:rPr lang="tr-TR" altLang="tr-TR" sz="2000" b="1" kern="1200" smtClean="0">
                <a:solidFill>
                  <a:srgbClr val="FFFFFF"/>
                </a:solidFill>
              </a:rPr>
              <a:t>PRİM DESTEĞİ </a:t>
            </a:r>
            <a:endParaRPr lang="tr-TR" sz="2000" b="1"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323528" y="836713"/>
            <a:ext cx="8424936" cy="5262979"/>
          </a:xfrm>
          <a:prstGeom prst="rect">
            <a:avLst/>
          </a:prstGeom>
        </p:spPr>
        <p:txBody>
          <a:bodyPr wrap="square">
            <a:spAutoFit/>
          </a:bodyPr>
          <a:lstStyle/>
          <a:p>
            <a:pPr marL="274320" lvl="0" indent="-274320" algn="just" fontAlgn="auto">
              <a:spcBef>
                <a:spcPct val="20000"/>
              </a:spcBef>
              <a:spcAft>
                <a:spcPts val="0"/>
              </a:spcAft>
              <a:buClr>
                <a:srgbClr val="31B6FD"/>
              </a:buClr>
              <a:buSzPct val="100000"/>
            </a:pPr>
            <a:r>
              <a:rPr lang="tr-TR" altLang="tr-TR" sz="1600" b="1" u="sng" dirty="0" smtClean="0">
                <a:latin typeface="Calibri" pitchFamily="34" charset="0"/>
              </a:rPr>
              <a:t>YASAL DAYANAK</a:t>
            </a:r>
            <a:endParaRPr lang="tr-TR" altLang="tr-TR" sz="1600" dirty="0" smtClean="0">
              <a:latin typeface="Calibri" pitchFamily="34" charset="0"/>
            </a:endParaRPr>
          </a:p>
          <a:p>
            <a:pPr marL="285750" lvl="0" indent="-285750" algn="just" fontAlgn="auto">
              <a:spcBef>
                <a:spcPct val="20000"/>
              </a:spcBef>
              <a:spcAft>
                <a:spcPts val="0"/>
              </a:spcAft>
              <a:buSzPct val="100000"/>
              <a:buFont typeface="Wingdings" pitchFamily="2" charset="2"/>
              <a:buChar char="v"/>
            </a:pPr>
            <a:r>
              <a:rPr lang="tr-TR" altLang="tr-TR" sz="1600" b="1" dirty="0" smtClean="0">
                <a:latin typeface="Calibri" pitchFamily="34" charset="0"/>
              </a:rPr>
              <a:t>4447 </a:t>
            </a:r>
            <a:r>
              <a:rPr lang="tr-TR" altLang="tr-TR" sz="1600" b="1" dirty="0">
                <a:latin typeface="Calibri" pitchFamily="34" charset="0"/>
              </a:rPr>
              <a:t>sayılı İşsizlik Sigortası Kanununun geçici 10 uncu maddesi</a:t>
            </a:r>
          </a:p>
          <a:p>
            <a:pPr marL="285750" lvl="0" indent="-285750" algn="just" fontAlgn="auto">
              <a:spcBef>
                <a:spcPct val="20000"/>
              </a:spcBef>
              <a:spcAft>
                <a:spcPts val="0"/>
              </a:spcAft>
              <a:buSzPct val="100000"/>
              <a:buFont typeface="Wingdings" pitchFamily="2" charset="2"/>
              <a:buChar char="v"/>
            </a:pPr>
            <a:r>
              <a:rPr lang="tr-TR" altLang="tr-TR" sz="1600" b="1" dirty="0">
                <a:latin typeface="Calibri" pitchFamily="34" charset="0"/>
              </a:rPr>
              <a:t>2011/45 sayılı </a:t>
            </a:r>
            <a:r>
              <a:rPr lang="tr-TR" altLang="tr-TR" sz="1600" b="1" dirty="0" smtClean="0">
                <a:latin typeface="Calibri" pitchFamily="34" charset="0"/>
              </a:rPr>
              <a:t>Genelge</a:t>
            </a:r>
          </a:p>
          <a:p>
            <a:pPr marL="285750" lvl="0" indent="-285750" algn="just" fontAlgn="auto">
              <a:spcBef>
                <a:spcPct val="20000"/>
              </a:spcBef>
              <a:spcAft>
                <a:spcPts val="0"/>
              </a:spcAft>
              <a:buSzPct val="100000"/>
              <a:buFont typeface="Wingdings" pitchFamily="2" charset="2"/>
              <a:buChar char="v"/>
            </a:pPr>
            <a:endParaRPr lang="tr-TR" altLang="tr-TR" sz="1600" dirty="0">
              <a:latin typeface="Calibri" pitchFamily="34" charset="0"/>
            </a:endParaRP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BAŞLAMA TARİHİ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smtClean="0">
                <a:latin typeface="Calibri" pitchFamily="34" charset="0"/>
              </a:rPr>
              <a:t>1/3/2011</a:t>
            </a:r>
            <a:endParaRPr lang="tr-TR" altLang="tr-TR" sz="1600" dirty="0">
              <a:latin typeface="Calibri" pitchFamily="34" charset="0"/>
            </a:endParaRP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FİNANSMANI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a:latin typeface="Calibri" pitchFamily="34" charset="0"/>
                <a:sym typeface="Wingdings" pitchFamily="2" charset="2"/>
              </a:rPr>
              <a:t>İşsizlik Sigortası </a:t>
            </a:r>
            <a:r>
              <a:rPr lang="tr-TR" altLang="tr-TR" sz="1600" dirty="0" smtClean="0">
                <a:latin typeface="Calibri" pitchFamily="34" charset="0"/>
                <a:sym typeface="Wingdings" pitchFamily="2" charset="2"/>
              </a:rPr>
              <a:t>Fonu</a:t>
            </a:r>
          </a:p>
          <a:p>
            <a:pPr lvl="0" algn="just" fontAlgn="auto">
              <a:spcBef>
                <a:spcPts val="0"/>
              </a:spcBef>
              <a:spcAft>
                <a:spcPts val="0"/>
              </a:spcAft>
              <a:defRPr/>
            </a:pPr>
            <a:endParaRPr lang="tr-TR" altLang="tr-TR" sz="1600" b="1" dirty="0" smtClean="0">
              <a:latin typeface="Calibri"/>
            </a:endParaRPr>
          </a:p>
          <a:p>
            <a:pPr algn="just" fontAlgn="auto">
              <a:spcBef>
                <a:spcPts val="0"/>
              </a:spcBef>
              <a:spcAft>
                <a:spcPts val="0"/>
              </a:spcAft>
              <a:defRPr/>
            </a:pPr>
            <a:endParaRPr lang="tr-TR" altLang="tr-TR" sz="1600" b="1" u="sng" dirty="0" smtClean="0">
              <a:latin typeface="Calibri"/>
            </a:endParaRPr>
          </a:p>
          <a:p>
            <a:pPr algn="just" fontAlgn="auto">
              <a:spcBef>
                <a:spcPts val="0"/>
              </a:spcBef>
              <a:spcAft>
                <a:spcPts val="0"/>
              </a:spcAft>
              <a:defRPr/>
            </a:pPr>
            <a:r>
              <a:rPr lang="tr-TR" altLang="tr-TR" sz="1600" b="1" u="sng" dirty="0" smtClean="0">
                <a:latin typeface="Calibri"/>
              </a:rPr>
              <a:t>ÖRNEK</a:t>
            </a:r>
            <a:r>
              <a:rPr lang="tr-TR" altLang="tr-TR" sz="1600" b="1" u="sng" dirty="0">
                <a:latin typeface="Calibri"/>
              </a:rPr>
              <a:t>:</a:t>
            </a:r>
          </a:p>
          <a:p>
            <a:pPr lvl="0" algn="just" fontAlgn="auto">
              <a:spcBef>
                <a:spcPts val="0"/>
              </a:spcBef>
              <a:spcAft>
                <a:spcPts val="0"/>
              </a:spcAft>
              <a:defRPr/>
            </a:pPr>
            <a:r>
              <a:rPr lang="tr-TR" altLang="tr-TR" sz="1600" b="1" dirty="0" smtClean="0">
                <a:latin typeface="Calibri"/>
              </a:rPr>
              <a:t> </a:t>
            </a:r>
            <a:r>
              <a:rPr lang="tr-TR" sz="1600" dirty="0" smtClean="0">
                <a:latin typeface="Calibri"/>
              </a:rPr>
              <a:t>(</a:t>
            </a:r>
            <a:r>
              <a:rPr lang="tr-TR" sz="1600" dirty="0">
                <a:latin typeface="Calibri"/>
              </a:rPr>
              <a:t>K) Limited </a:t>
            </a:r>
            <a:r>
              <a:rPr lang="tr-TR" sz="1600" dirty="0" smtClean="0">
                <a:latin typeface="Calibri"/>
              </a:rPr>
              <a:t>Şirketinde çalışan sigortalının 2019/Ocak ayında </a:t>
            </a:r>
            <a:r>
              <a:rPr lang="tr-TR" sz="1600" dirty="0">
                <a:latin typeface="Calibri"/>
              </a:rPr>
              <a:t>6111 </a:t>
            </a:r>
            <a:r>
              <a:rPr lang="tr-TR" sz="1600" dirty="0" smtClean="0">
                <a:latin typeface="Calibri"/>
              </a:rPr>
              <a:t>sayılı kanun kapsamında 3.000,00 </a:t>
            </a:r>
            <a:r>
              <a:rPr lang="tr-TR" sz="1600" dirty="0">
                <a:latin typeface="Calibri"/>
              </a:rPr>
              <a:t>TL </a:t>
            </a:r>
            <a:r>
              <a:rPr lang="tr-TR" sz="1600" dirty="0" smtClean="0">
                <a:latin typeface="Calibri"/>
              </a:rPr>
              <a:t>prime esas kazançla bildirildiği </a:t>
            </a:r>
            <a:r>
              <a:rPr lang="tr-TR" altLang="tr-TR" sz="1600" dirty="0" smtClean="0">
                <a:latin typeface="Calibri"/>
              </a:rPr>
              <a:t>varsayıldığında</a:t>
            </a:r>
            <a:r>
              <a:rPr lang="tr-TR" altLang="tr-TR" sz="1600" dirty="0">
                <a:latin typeface="Calibri"/>
              </a:rPr>
              <a:t>, </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dirty="0" smtClean="0">
                <a:latin typeface="Calibri"/>
              </a:rPr>
              <a:t>3.000,00 * 5/100        = 150,00 TL Beş puanlık indirim Hazine ve Maliye Bakanlığınca</a:t>
            </a:r>
          </a:p>
          <a:p>
            <a:pPr lvl="0" algn="just" fontAlgn="auto">
              <a:spcBef>
                <a:spcPts val="0"/>
              </a:spcBef>
              <a:spcAft>
                <a:spcPts val="0"/>
              </a:spcAft>
              <a:defRPr/>
            </a:pPr>
            <a:r>
              <a:rPr lang="tr-TR" altLang="tr-TR" sz="1600" dirty="0" smtClean="0">
                <a:latin typeface="Calibri"/>
              </a:rPr>
              <a:t>3.000,00 * 15,5/100  = 465,00 TL İşsizlik sigortası Fonundan karşılanacak kısım</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b="1" dirty="0" smtClean="0">
                <a:latin typeface="Calibri"/>
              </a:rPr>
              <a:t>İşverence ödenecek tutar;</a:t>
            </a:r>
          </a:p>
          <a:p>
            <a:pPr lvl="0" algn="just" fontAlgn="auto">
              <a:spcBef>
                <a:spcPts val="0"/>
              </a:spcBef>
              <a:spcAft>
                <a:spcPts val="0"/>
              </a:spcAft>
              <a:defRPr/>
            </a:pPr>
            <a:r>
              <a:rPr lang="tr-TR" altLang="tr-TR" sz="1600" dirty="0" smtClean="0">
                <a:latin typeface="Calibri"/>
              </a:rPr>
              <a:t>3.000,00  * 34,5/100 = 1.035,00 TL</a:t>
            </a:r>
          </a:p>
          <a:p>
            <a:pPr lvl="0" algn="just" fontAlgn="auto">
              <a:spcBef>
                <a:spcPts val="0"/>
              </a:spcBef>
              <a:spcAft>
                <a:spcPts val="0"/>
              </a:spcAft>
              <a:defRPr/>
            </a:pPr>
            <a:r>
              <a:rPr lang="tr-TR" altLang="tr-TR" sz="1600" dirty="0" smtClean="0">
                <a:latin typeface="Calibri"/>
              </a:rPr>
              <a:t>1.035,00 - (150,00+465,00)= </a:t>
            </a:r>
            <a:r>
              <a:rPr lang="tr-TR" altLang="tr-TR" sz="1600" b="1" dirty="0" smtClean="0">
                <a:latin typeface="Calibri"/>
              </a:rPr>
              <a:t>420,00 TL olacaktır.</a:t>
            </a:r>
            <a:endParaRPr lang="tr-TR" altLang="tr-TR" sz="1600" b="1" dirty="0">
              <a:latin typeface="Calibri"/>
            </a:endParaRPr>
          </a:p>
          <a:p>
            <a:pPr lvl="0" algn="just" fontAlgn="auto">
              <a:spcBef>
                <a:spcPts val="0"/>
              </a:spcBef>
              <a:spcAft>
                <a:spcPts val="0"/>
              </a:spcAft>
              <a:defRPr/>
            </a:pPr>
            <a:endParaRPr lang="tr-TR" altLang="tr-TR" sz="1600" dirty="0" smtClean="0">
              <a:latin typeface="Calibri"/>
            </a:endParaRPr>
          </a:p>
          <a:p>
            <a:pPr lvl="0" algn="just" fontAlgn="auto">
              <a:spcBef>
                <a:spcPts val="0"/>
              </a:spcBef>
              <a:spcAft>
                <a:spcPts val="0"/>
              </a:spcAft>
              <a:defRPr/>
            </a:pPr>
            <a:endParaRPr lang="tr-TR" altLang="tr-TR" sz="1600" dirty="0">
              <a:latin typeface="Calibri" pitchFamily="34" charset="0"/>
            </a:endParaRPr>
          </a:p>
        </p:txBody>
      </p:sp>
    </p:spTree>
    <p:extLst>
      <p:ext uri="{BB962C8B-B14F-4D97-AF65-F5344CB8AC3E}">
        <p14:creationId xmlns:p14="http://schemas.microsoft.com/office/powerpoint/2010/main" val="2481644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rial" pitchFamily="34" charset="0"/>
                <a:cs typeface="Arial" pitchFamily="34" charset="0"/>
              </a:rPr>
              <a:t> </a:t>
            </a:r>
            <a:r>
              <a:rPr lang="tr-TR" sz="2200" b="1" dirty="0">
                <a:latin typeface="Arial" pitchFamily="34" charset="0"/>
                <a:cs typeface="Arial" pitchFamily="34" charset="0"/>
              </a:rPr>
              <a:t>YARARLANMA ŞARTLARI</a:t>
            </a:r>
            <a:endParaRPr lang="tr-TR" sz="2200" dirty="0"/>
          </a:p>
        </p:txBody>
      </p:sp>
      <p:sp>
        <p:nvSpPr>
          <p:cNvPr id="3" name="İçerik Yer Tutucusu 2"/>
          <p:cNvSpPr>
            <a:spLocks noGrp="1"/>
          </p:cNvSpPr>
          <p:nvPr>
            <p:ph idx="1"/>
          </p:nvPr>
        </p:nvSpPr>
        <p:spPr>
          <a:xfrm>
            <a:off x="251520" y="908720"/>
            <a:ext cx="8682608" cy="5616624"/>
          </a:xfrm>
        </p:spPr>
        <p:txBody>
          <a:bodyPr/>
          <a:lstStyle/>
          <a:p>
            <a:pPr marL="0" indent="0">
              <a:spcBef>
                <a:spcPts val="600"/>
              </a:spcBef>
              <a:spcAft>
                <a:spcPts val="600"/>
              </a:spcAft>
              <a:buClr>
                <a:srgbClr val="00003E"/>
              </a:buClr>
              <a:buNone/>
            </a:pPr>
            <a:r>
              <a:rPr lang="tr-TR" sz="1600" dirty="0" smtClean="0"/>
              <a:t>        </a:t>
            </a:r>
            <a:r>
              <a:rPr lang="tr-TR" sz="1600" u="sng" dirty="0" smtClean="0"/>
              <a:t>Sigortalı </a:t>
            </a:r>
            <a:r>
              <a:rPr lang="tr-TR" sz="1600" u="sng" dirty="0"/>
              <a:t>Açısından;</a:t>
            </a:r>
          </a:p>
          <a:p>
            <a:pPr algn="just">
              <a:lnSpc>
                <a:spcPct val="115000"/>
              </a:lnSpc>
              <a:spcBef>
                <a:spcPts val="600"/>
              </a:spcBef>
              <a:spcAft>
                <a:spcPts val="600"/>
              </a:spcAft>
              <a:buFont typeface="Wingdings" panose="05000000000000000000" pitchFamily="2" charset="2"/>
              <a:buChar char="v"/>
            </a:pPr>
            <a:r>
              <a:rPr lang="tr-TR" sz="1600" b="0" dirty="0"/>
              <a:t>1/3/2011 ila 31/12/2020 tarihleri arasında işe alınmış olmak</a:t>
            </a:r>
          </a:p>
          <a:p>
            <a:pPr algn="just">
              <a:lnSpc>
                <a:spcPct val="115000"/>
              </a:lnSpc>
              <a:spcBef>
                <a:spcPts val="600"/>
              </a:spcBef>
              <a:spcAft>
                <a:spcPts val="600"/>
              </a:spcAft>
              <a:buFont typeface="Wingdings" panose="05000000000000000000" pitchFamily="2" charset="2"/>
              <a:buChar char="v"/>
            </a:pPr>
            <a:r>
              <a:rPr lang="tr-TR" sz="1600" b="0" dirty="0"/>
              <a:t>Fiilen çalışmak</a:t>
            </a:r>
          </a:p>
          <a:p>
            <a:pPr algn="just">
              <a:lnSpc>
                <a:spcPct val="115000"/>
              </a:lnSpc>
              <a:spcBef>
                <a:spcPts val="600"/>
              </a:spcBef>
              <a:spcAft>
                <a:spcPts val="600"/>
              </a:spcAft>
              <a:buFont typeface="Wingdings" panose="05000000000000000000" pitchFamily="2" charset="2"/>
              <a:buChar char="v"/>
            </a:pPr>
            <a:r>
              <a:rPr lang="tr-TR" sz="1600" b="0" dirty="0"/>
              <a:t>18 yaşından büyük olmak</a:t>
            </a:r>
          </a:p>
          <a:p>
            <a:pPr algn="just">
              <a:lnSpc>
                <a:spcPct val="115000"/>
              </a:lnSpc>
              <a:spcBef>
                <a:spcPts val="600"/>
              </a:spcBef>
              <a:spcAft>
                <a:spcPts val="600"/>
              </a:spcAft>
              <a:buFont typeface="Wingdings" panose="05000000000000000000" pitchFamily="2" charset="2"/>
              <a:buChar char="v"/>
            </a:pPr>
            <a:r>
              <a:rPr lang="tr-TR" sz="1600" b="0" dirty="0"/>
              <a:t>İşe başladığı tarihten önceki altı aylık dönemde Kurumumuza verilmiş olan aylık prim ve hizmet belgelerinde kayıtlı olmamak</a:t>
            </a:r>
          </a:p>
          <a:p>
            <a:pPr marL="0" indent="0">
              <a:lnSpc>
                <a:spcPct val="115000"/>
              </a:lnSpc>
              <a:spcBef>
                <a:spcPts val="1000"/>
              </a:spcBef>
              <a:buNone/>
            </a:pPr>
            <a:r>
              <a:rPr lang="tr-TR" sz="1600" dirty="0" smtClean="0"/>
              <a:t>        </a:t>
            </a:r>
            <a:r>
              <a:rPr lang="tr-TR" sz="1600" u="sng" dirty="0" smtClean="0"/>
              <a:t>İşveren </a:t>
            </a:r>
            <a:r>
              <a:rPr lang="tr-TR" sz="1600" u="sng" dirty="0"/>
              <a:t>Açısından</a:t>
            </a:r>
            <a:r>
              <a:rPr lang="tr-TR" sz="1600" b="0" u="sng" dirty="0"/>
              <a:t>;</a:t>
            </a:r>
          </a:p>
          <a:p>
            <a:pPr algn="just">
              <a:lnSpc>
                <a:spcPct val="115000"/>
              </a:lnSpc>
              <a:spcBef>
                <a:spcPts val="600"/>
              </a:spcBef>
              <a:spcAft>
                <a:spcPts val="600"/>
              </a:spcAft>
              <a:buFont typeface="Wingdings" panose="05000000000000000000" pitchFamily="2" charset="2"/>
              <a:buChar char="v"/>
            </a:pPr>
            <a:r>
              <a:rPr lang="tr-TR" sz="1600" b="0" dirty="0"/>
              <a:t>Özel sektör işvereni olmak (ihaleli iş olmaması)</a:t>
            </a:r>
          </a:p>
          <a:p>
            <a:pPr algn="just">
              <a:lnSpc>
                <a:spcPct val="115000"/>
              </a:lnSpc>
              <a:spcBef>
                <a:spcPts val="600"/>
              </a:spcBef>
              <a:spcAft>
                <a:spcPts val="600"/>
              </a:spcAft>
              <a:buFont typeface="Wingdings" panose="05000000000000000000" pitchFamily="2" charset="2"/>
              <a:buChar char="v"/>
            </a:pPr>
            <a:r>
              <a:rPr lang="tr-TR" altLang="tr-TR" sz="1600" dirty="0"/>
              <a:t>Sigortalının, ortalama sigortalı sayısına ilave olarak çalıştırılması,</a:t>
            </a:r>
            <a:endParaRPr lang="tr-TR" sz="1600" dirty="0"/>
          </a:p>
          <a:p>
            <a:pPr algn="just">
              <a:lnSpc>
                <a:spcPct val="115000"/>
              </a:lnSpc>
              <a:spcBef>
                <a:spcPts val="600"/>
              </a:spcBef>
              <a:spcAft>
                <a:spcPts val="600"/>
              </a:spcAft>
              <a:buFont typeface="Wingdings" panose="05000000000000000000" pitchFamily="2" charset="2"/>
              <a:buChar char="v"/>
            </a:pPr>
            <a:r>
              <a:rPr lang="tr-TR" altLang="tr-TR" sz="1600" b="0" dirty="0"/>
              <a:t>İşyerinden kaynaklanan yasal ödeme süresi geçmiş prim ve idari para cezası borcunun bulunmaması,</a:t>
            </a:r>
            <a:endParaRPr lang="tr-TR" sz="1600" b="0" dirty="0"/>
          </a:p>
          <a:p>
            <a:pPr algn="just">
              <a:lnSpc>
                <a:spcPct val="115000"/>
              </a:lnSpc>
              <a:spcBef>
                <a:spcPts val="600"/>
              </a:spcBef>
              <a:spcAft>
                <a:spcPts val="600"/>
              </a:spcAft>
              <a:buFont typeface="Wingdings" panose="05000000000000000000" pitchFamily="2" charset="2"/>
              <a:buChar char="v"/>
            </a:pPr>
            <a:r>
              <a:rPr lang="tr-TR" sz="1600" b="0" dirty="0"/>
              <a:t>Aylık prim ve hizmet belgelerini yasal süresi içinde vermek</a:t>
            </a:r>
          </a:p>
          <a:p>
            <a:pPr algn="just">
              <a:lnSpc>
                <a:spcPct val="115000"/>
              </a:lnSpc>
              <a:spcBef>
                <a:spcPts val="600"/>
              </a:spcBef>
              <a:spcAft>
                <a:spcPts val="600"/>
              </a:spcAft>
              <a:buFont typeface="Wingdings" panose="05000000000000000000" pitchFamily="2" charset="2"/>
              <a:buChar char="v"/>
            </a:pPr>
            <a:r>
              <a:rPr lang="tr-TR" sz="1600" b="0" dirty="0"/>
              <a:t>Sigorta primlerini yasal süresi içinde ödemek</a:t>
            </a:r>
          </a:p>
          <a:p>
            <a:pPr algn="just">
              <a:lnSpc>
                <a:spcPct val="115000"/>
              </a:lnSpc>
              <a:spcBef>
                <a:spcPts val="600"/>
              </a:spcBef>
              <a:spcAft>
                <a:spcPts val="600"/>
              </a:spcAft>
              <a:buFont typeface="Wingdings" panose="05000000000000000000" pitchFamily="2" charset="2"/>
              <a:buChar char="v"/>
            </a:pPr>
            <a:r>
              <a:rPr lang="tr-TR" altLang="tr-TR" sz="1600" b="0" dirty="0"/>
              <a:t>Kayıt dışı sigortalı çalıştırıldığı yönünde bir tespitin bulunmaması</a:t>
            </a:r>
            <a:endParaRPr lang="tr-TR" sz="1600" b="0" dirty="0"/>
          </a:p>
          <a:p>
            <a:pPr>
              <a:buFont typeface="Wingdings" panose="05000000000000000000" pitchFamily="2" charset="2"/>
              <a:buChar char="v"/>
            </a:pPr>
            <a:endParaRPr lang="tr-TR" sz="14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577956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kern="1200" dirty="0" smtClean="0"/>
              <a:t>ORTALAMA SİGORTALI SAYISI </a:t>
            </a:r>
            <a:r>
              <a:rPr lang="tr-TR" b="1" kern="1200" dirty="0"/>
              <a:t>HESABI</a:t>
            </a:r>
            <a:endParaRPr lang="tr-TR"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dirty="0" smtClean="0"/>
          </a:p>
          <a:p>
            <a:pPr algn="just">
              <a:lnSpc>
                <a:spcPct val="90000"/>
              </a:lnSpc>
              <a:buNone/>
              <a:defRPr/>
            </a:pPr>
            <a:endParaRPr lang="tr-TR" altLang="tr-TR" sz="1600" dirty="0"/>
          </a:p>
          <a:p>
            <a:pPr algn="just">
              <a:lnSpc>
                <a:spcPct val="90000"/>
              </a:lnSpc>
              <a:buNone/>
              <a:defRPr/>
            </a:pPr>
            <a:r>
              <a:rPr lang="tr-TR" altLang="tr-TR" sz="1600" dirty="0" smtClean="0"/>
              <a:t>Örnek</a:t>
            </a:r>
            <a:r>
              <a:rPr lang="tr-TR" altLang="tr-TR" sz="1600" dirty="0"/>
              <a:t>:</a:t>
            </a:r>
            <a:r>
              <a:rPr lang="tr-TR" altLang="tr-TR" sz="1600" b="0" dirty="0"/>
              <a:t> </a:t>
            </a:r>
            <a:r>
              <a:rPr lang="tr-TR" sz="1600" b="0" dirty="0"/>
              <a:t>4447 sayılı Kanunun geçici 10 uncu maddesine göre sigortalılar yönünden aranılan şartlara sahip olan </a:t>
            </a:r>
            <a:r>
              <a:rPr lang="tr-TR" sz="1600" b="0" dirty="0" smtClean="0"/>
              <a:t>sigortalının </a:t>
            </a:r>
            <a:r>
              <a:rPr lang="tr-TR" sz="1600" b="0" dirty="0"/>
              <a:t>(K)Limited Şirketine ait kırtasiye malzemeleri satışı faaliyet konulu işyerinde </a:t>
            </a:r>
            <a:r>
              <a:rPr lang="tr-TR" sz="1600" b="0" dirty="0" smtClean="0">
                <a:solidFill>
                  <a:srgbClr val="FF0000"/>
                </a:solidFill>
              </a:rPr>
              <a:t>24/1/2019</a:t>
            </a:r>
            <a:r>
              <a:rPr lang="tr-TR" sz="1600" dirty="0" smtClean="0">
                <a:solidFill>
                  <a:srgbClr val="FF0000"/>
                </a:solidFill>
              </a:rPr>
              <a:t> </a:t>
            </a:r>
            <a:r>
              <a:rPr lang="tr-TR" sz="1600" b="0" dirty="0"/>
              <a:t>tarihinde</a:t>
            </a:r>
            <a:r>
              <a:rPr lang="tr-TR" sz="1600" dirty="0"/>
              <a:t> </a:t>
            </a:r>
            <a:r>
              <a:rPr lang="tr-TR" sz="1600" b="0" dirty="0"/>
              <a:t>işe alındığı ve bahse konu işyerinin son altı aylık döneminde, </a:t>
            </a:r>
            <a:endParaRPr lang="tr-TR" altLang="tr-TR" sz="1600" b="0" dirty="0"/>
          </a:p>
          <a:p>
            <a:pPr>
              <a:buFont typeface="Wingdings" panose="05000000000000000000" pitchFamily="2" charset="2"/>
              <a:buChar char="v"/>
              <a:defRPr/>
            </a:pPr>
            <a:r>
              <a:rPr lang="tr-TR" sz="1600" b="0" dirty="0" smtClean="0"/>
              <a:t>2018/Aralık </a:t>
            </a:r>
            <a:r>
              <a:rPr lang="tr-TR" sz="1600" b="0" dirty="0"/>
              <a:t>ayında </a:t>
            </a:r>
            <a:r>
              <a:rPr lang="tr-TR" sz="1600" b="0" dirty="0" smtClean="0"/>
              <a:t>        : </a:t>
            </a:r>
            <a:r>
              <a:rPr lang="tr-TR" sz="1600" b="0" dirty="0"/>
              <a:t>6 </a:t>
            </a:r>
          </a:p>
          <a:p>
            <a:pPr>
              <a:buFont typeface="Wingdings" panose="05000000000000000000" pitchFamily="2" charset="2"/>
              <a:buChar char="v"/>
              <a:defRPr/>
            </a:pPr>
            <a:r>
              <a:rPr lang="tr-TR" sz="1600" b="0" dirty="0" smtClean="0"/>
              <a:t>2018/Kasım </a:t>
            </a:r>
            <a:r>
              <a:rPr lang="tr-TR" sz="1600" b="0" dirty="0"/>
              <a:t>ayında </a:t>
            </a:r>
            <a:r>
              <a:rPr lang="tr-TR" sz="1600" b="0" dirty="0" smtClean="0"/>
              <a:t>       </a:t>
            </a:r>
            <a:r>
              <a:rPr lang="tr-TR" sz="1600" b="0" dirty="0"/>
              <a:t>: 3 </a:t>
            </a:r>
          </a:p>
          <a:p>
            <a:pPr>
              <a:buFont typeface="Wingdings" panose="05000000000000000000" pitchFamily="2" charset="2"/>
              <a:buChar char="v"/>
              <a:defRPr/>
            </a:pPr>
            <a:r>
              <a:rPr lang="tr-TR" sz="1600" b="0" dirty="0" smtClean="0"/>
              <a:t>2018/Ekim  ayında         </a:t>
            </a:r>
            <a:r>
              <a:rPr lang="tr-TR" sz="1600" b="0" dirty="0"/>
              <a:t>: 3 </a:t>
            </a:r>
          </a:p>
          <a:p>
            <a:pPr>
              <a:buFont typeface="Wingdings" panose="05000000000000000000" pitchFamily="2" charset="2"/>
              <a:buChar char="v"/>
              <a:defRPr/>
            </a:pPr>
            <a:r>
              <a:rPr lang="tr-TR" sz="1600" b="0" dirty="0" smtClean="0"/>
              <a:t>2018/Eylül  </a:t>
            </a:r>
            <a:r>
              <a:rPr lang="tr-TR" sz="1600" b="0" dirty="0"/>
              <a:t>ayında </a:t>
            </a:r>
            <a:r>
              <a:rPr lang="tr-TR" sz="1600" b="0" dirty="0" smtClean="0"/>
              <a:t>        : 5 </a:t>
            </a:r>
            <a:endParaRPr lang="tr-TR" sz="1600" b="0" dirty="0"/>
          </a:p>
          <a:p>
            <a:pPr>
              <a:buFont typeface="Wingdings" panose="05000000000000000000" pitchFamily="2" charset="2"/>
              <a:buChar char="v"/>
              <a:defRPr/>
            </a:pPr>
            <a:r>
              <a:rPr lang="tr-TR" sz="1600" b="0" dirty="0" smtClean="0"/>
              <a:t>2018/Ağustos </a:t>
            </a:r>
            <a:r>
              <a:rPr lang="tr-TR" sz="1600" b="0" dirty="0"/>
              <a:t>ayında  </a:t>
            </a:r>
            <a:r>
              <a:rPr lang="tr-TR" sz="1600" b="0" dirty="0" smtClean="0"/>
              <a:t>  : </a:t>
            </a:r>
            <a:r>
              <a:rPr lang="tr-TR" sz="1600" b="0" dirty="0"/>
              <a:t>5 </a:t>
            </a:r>
          </a:p>
          <a:p>
            <a:pPr>
              <a:buFont typeface="Wingdings" panose="05000000000000000000" pitchFamily="2" charset="2"/>
              <a:buChar char="v"/>
              <a:defRPr/>
            </a:pPr>
            <a:r>
              <a:rPr lang="tr-TR" sz="1600" b="0" dirty="0" smtClean="0"/>
              <a:t>2018/Temmuz </a:t>
            </a:r>
            <a:r>
              <a:rPr lang="tr-TR" sz="1600" b="0" dirty="0"/>
              <a:t>ayında  </a:t>
            </a:r>
            <a:r>
              <a:rPr lang="tr-TR" sz="1600" b="0" dirty="0" smtClean="0"/>
              <a:t> : </a:t>
            </a:r>
            <a:r>
              <a:rPr lang="tr-TR" sz="1600" b="0" dirty="0"/>
              <a:t>6 </a:t>
            </a:r>
          </a:p>
          <a:p>
            <a:pPr marL="0" indent="0">
              <a:buNone/>
              <a:defRPr/>
            </a:pPr>
            <a:r>
              <a:rPr lang="tr-TR" sz="1600" b="0" dirty="0"/>
              <a:t>     sigortalı çalıştırılmış olduğu varsayıldığında, baz alınan aylardaki toplam sigortalı sayısı: 6 + 3 + 3 + 5 + 5 + 6 = 28 </a:t>
            </a:r>
          </a:p>
          <a:p>
            <a:pPr marL="0" indent="0">
              <a:buNone/>
              <a:defRPr/>
            </a:pPr>
            <a:r>
              <a:rPr lang="tr-TR" sz="1600" b="0" dirty="0"/>
              <a:t>     Ortalama sigortalı sayısı: </a:t>
            </a:r>
            <a:r>
              <a:rPr lang="tr-TR" sz="1600" b="0" dirty="0">
                <a:solidFill>
                  <a:srgbClr val="FF0000"/>
                </a:solidFill>
              </a:rPr>
              <a:t>28 / 6 = 4,6 = 5</a:t>
            </a:r>
            <a:r>
              <a:rPr lang="tr-TR" sz="1600" b="0" dirty="0"/>
              <a:t> olacaktır. </a:t>
            </a:r>
            <a:endParaRPr lang="tr-TR" sz="1600" b="0" dirty="0" smtClean="0"/>
          </a:p>
          <a:p>
            <a:pPr marL="0" indent="0">
              <a:buNone/>
              <a:defRPr/>
            </a:pPr>
            <a:endParaRPr lang="tr-TR" sz="1600" b="0" dirty="0"/>
          </a:p>
          <a:p>
            <a:pPr marL="0" indent="0" algn="just">
              <a:buNone/>
              <a:defRPr/>
            </a:pPr>
            <a:r>
              <a:rPr lang="tr-TR" sz="1600" b="0" dirty="0"/>
              <a:t>     **Bu durumda, bahse konu sigortalıdan dolayı 4447 sayılı Kanunun geçici 10 uncu maddesinde öngörülen destekten </a:t>
            </a:r>
            <a:r>
              <a:rPr lang="tr-TR" sz="1600" b="0" dirty="0">
                <a:solidFill>
                  <a:srgbClr val="FF0000"/>
                </a:solidFill>
              </a:rPr>
              <a:t>6 ve üzerinde sigortalının çalıştırıldığı aylarda yararlanılabilecektir</a:t>
            </a:r>
            <a:r>
              <a:rPr lang="tr-TR" sz="1600" b="0" dirty="0"/>
              <a:t>.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57554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t/>
            </a:r>
            <a:br>
              <a:rPr lang="tr-TR" altLang="tr-TR" b="1" kern="1200" dirty="0"/>
            </a:br>
            <a:r>
              <a:rPr lang="tr-TR" altLang="tr-TR" b="1" kern="1200" dirty="0"/>
              <a:t>TEŞVİKTEN YARARLANMA SÜRELERİ</a:t>
            </a:r>
            <a:r>
              <a:rPr lang="tr-TR" sz="1800" kern="1200" dirty="0">
                <a:solidFill>
                  <a:srgbClr val="FF0000"/>
                </a:solidFill>
                <a:latin typeface="Andalus" panose="02020603050405020304" pitchFamily="18" charset="-78"/>
                <a:cs typeface="Andalus" panose="02020603050405020304" pitchFamily="18" charset="-78"/>
              </a:rPr>
              <a:t/>
            </a:r>
            <a:br>
              <a:rPr lang="tr-TR" sz="1800" kern="1200" dirty="0">
                <a:solidFill>
                  <a:srgbClr val="FF0000"/>
                </a:solidFill>
                <a:latin typeface="Andalus" panose="02020603050405020304" pitchFamily="18" charset="-78"/>
                <a:cs typeface="Andalus" panose="02020603050405020304" pitchFamily="18" charset="-78"/>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anose="05000000000000000000" pitchFamily="2" charset="2"/>
              <a:buChar char="ü"/>
              <a:tabLst>
                <a:tab pos="4848225" algn="l"/>
              </a:tabLst>
            </a:pPr>
            <a:r>
              <a:rPr lang="tr-TR" altLang="tr-TR" sz="1600" dirty="0"/>
              <a:t>18 yaşından büyük ve 29 yaşından küçük erkekler ile 18 yaşından büyük kadınlardan;</a:t>
            </a:r>
            <a:endParaRPr lang="tr-TR" altLang="tr-TR" sz="1600" u="sng" dirty="0"/>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yeterlik belgesine sahip olanlar için 48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ve teknik eğitim veren orta veya yükseköğretim kurumlarından mezun olanlar veya Türkiye İş Kurumunca düzenlenen işgücü yetiştirme kurslarını bitirenler için 36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Yukarıda belirtilen niteliklere sahip olmayanlar için 24 ay*</a:t>
            </a:r>
          </a:p>
          <a:p>
            <a:pPr marL="285750" lvl="0" indent="-285750" fontAlgn="auto">
              <a:lnSpc>
                <a:spcPct val="115000"/>
              </a:lnSpc>
              <a:spcBef>
                <a:spcPts val="0"/>
              </a:spcBef>
              <a:spcAft>
                <a:spcPts val="0"/>
              </a:spcAft>
              <a:buFont typeface="Wingdings" panose="05000000000000000000" pitchFamily="2" charset="2"/>
              <a:buChar char="ü"/>
            </a:pPr>
            <a:r>
              <a:rPr lang="tr-TR" altLang="tr-TR" sz="1600" dirty="0"/>
              <a:t>29 yaşından büyük erkeklerden, </a:t>
            </a:r>
          </a:p>
          <a:p>
            <a:pPr marL="285750" lvl="0" indent="-285750" algn="just" fontAlgn="auto">
              <a:spcBef>
                <a:spcPts val="600"/>
              </a:spcBef>
              <a:spcAft>
                <a:spcPts val="600"/>
              </a:spcAft>
              <a:buFont typeface="Arial" panose="020B0604020202020204" pitchFamily="34" charset="0"/>
              <a:buChar char="•"/>
            </a:pPr>
            <a:r>
              <a:rPr lang="tr-TR" altLang="tr-TR" sz="1600" b="0" dirty="0"/>
              <a:t>Mesleki yeterlik belgesi alanlar veya mesleki ve teknik eğitim veren orta veya yükseköğretim kurumlarını ya da Türkiye İş Kurumunca düzenlenen işgücü yetiştirme kursunu bitiren ve belgede belirtilen meslek ya da alanlarda işe alınan ve/veya çalıştırılan için 24 ay*</a:t>
            </a:r>
          </a:p>
          <a:p>
            <a:pPr marL="285750" lvl="0" indent="-285750" algn="just" fontAlgn="auto">
              <a:spcBef>
                <a:spcPts val="600"/>
              </a:spcBef>
              <a:spcAft>
                <a:spcPts val="600"/>
              </a:spcAft>
              <a:buFont typeface="Arial" panose="020B0604020202020204" pitchFamily="34" charset="0"/>
              <a:buChar char="•"/>
            </a:pPr>
            <a:r>
              <a:rPr lang="tr-TR" altLang="tr-TR" sz="1600" b="0" dirty="0"/>
              <a:t>Türkiye İş Kurumuna kayıtlı, Kanunda sayılan belgelere sahip olmayanlar için 6 ay</a:t>
            </a:r>
          </a:p>
          <a:p>
            <a:pPr marL="285750" lvl="0" indent="-285750" algn="just" fontAlgn="auto">
              <a:spcBef>
                <a:spcPts val="600"/>
              </a:spcBef>
              <a:spcAft>
                <a:spcPts val="600"/>
              </a:spcAft>
              <a:buFont typeface="Wingdings" panose="05000000000000000000" pitchFamily="2" charset="2"/>
              <a:buChar char="ü"/>
              <a:defRPr/>
            </a:pPr>
            <a:r>
              <a:rPr lang="tr-TR" altLang="tr-TR" sz="1600" b="0" dirty="0"/>
              <a:t>4/a bendi kapsamında çalışmakta iken, 1/3/2011 tarihinden sonra mesleki yeterlik belgesi alanlar veya mesleki ve teknik eğitim veren orta veya yükseköğretim kurumlarını bitirenler için 12 </a:t>
            </a:r>
            <a:r>
              <a:rPr lang="tr-TR" altLang="tr-TR" sz="1600" b="0" dirty="0" smtClean="0"/>
              <a:t>ay</a:t>
            </a:r>
            <a:endParaRPr lang="tr-TR" altLang="tr-TR" sz="1600" b="0" dirty="0"/>
          </a:p>
          <a:p>
            <a:pPr marL="0" indent="0" algn="just" fontAlgn="auto">
              <a:spcBef>
                <a:spcPts val="600"/>
              </a:spcBef>
              <a:spcAft>
                <a:spcPts val="600"/>
              </a:spcAft>
              <a:buNone/>
              <a:defRPr/>
            </a:pPr>
            <a:endParaRPr lang="tr-TR" altLang="tr-TR" sz="1600" b="0" dirty="0" smtClean="0"/>
          </a:p>
          <a:p>
            <a:pPr marL="0" indent="0" algn="just" fontAlgn="auto">
              <a:spcBef>
                <a:spcPts val="600"/>
              </a:spcBef>
              <a:spcAft>
                <a:spcPts val="600"/>
              </a:spcAft>
              <a:buNone/>
              <a:defRPr/>
            </a:pPr>
            <a:r>
              <a:rPr lang="tr-TR" altLang="tr-TR" sz="1600" b="0" dirty="0" smtClean="0"/>
              <a:t>*</a:t>
            </a:r>
            <a:r>
              <a:rPr lang="tr-TR" altLang="tr-TR" sz="1600" dirty="0" smtClean="0">
                <a:latin typeface="Calibri"/>
              </a:rPr>
              <a:t>Türkiye </a:t>
            </a:r>
            <a:r>
              <a:rPr lang="tr-TR" altLang="tr-TR" sz="1600" dirty="0">
                <a:latin typeface="Calibri"/>
              </a:rPr>
              <a:t>İş Kurumuna kayıtlı işsizler arasından işe alınmaları halinde ilave olarak altı ay eklenir.</a:t>
            </a:r>
            <a:endParaRPr lang="tr-TR" altLang="tr-TR" sz="160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6155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İŞBAŞI EĞİTİM PROGRAMLARINI TAMAMLAYANLARIN İSTİHDAMINA İLİŞKİN SİGORTA PRİMİ DESTEĞİ</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4447 </a:t>
            </a:r>
            <a:r>
              <a:rPr lang="tr-TR" sz="1600" dirty="0">
                <a:solidFill>
                  <a:srgbClr val="046CA6"/>
                </a:solidFill>
                <a:cs typeface="Calibri" panose="020F0502020204030204" pitchFamily="34" charset="0"/>
              </a:rPr>
              <a:t>sayılı İşsizlik Sigortası Kanununun geçici 15 inci maddesi</a:t>
            </a:r>
          </a:p>
          <a:p>
            <a:pPr>
              <a:buFont typeface="Wingdings" panose="05000000000000000000" pitchFamily="2" charset="2"/>
              <a:buChar char="v"/>
              <a:defRPr/>
            </a:pPr>
            <a:r>
              <a:rPr lang="tr-TR" sz="1600" dirty="0" smtClean="0">
                <a:solidFill>
                  <a:srgbClr val="046CA6"/>
                </a:solidFill>
                <a:cs typeface="Calibri" panose="020F0502020204030204" pitchFamily="34" charset="0"/>
              </a:rPr>
              <a:t>2016/1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23/4/2015</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İşsizlik </a:t>
            </a:r>
            <a:r>
              <a:rPr lang="tr-TR" sz="1600" b="0" dirty="0">
                <a:solidFill>
                  <a:srgbClr val="046CA6"/>
                </a:solidFill>
                <a:cs typeface="Calibri" panose="020F0502020204030204" pitchFamily="34" charset="0"/>
                <a:sym typeface="Wingdings" pitchFamily="2" charset="2"/>
              </a:rPr>
              <a:t>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endParaRPr lang="tr-TR" altLang="tr-TR" sz="1600" b="0" u="sng" dirty="0">
              <a:cs typeface="Calibri" panose="020F0502020204030204" pitchFamily="34" charset="0"/>
            </a:endParaRPr>
          </a:p>
          <a:p>
            <a:pPr marL="0" indent="0" algn="just">
              <a:buNone/>
            </a:pPr>
            <a:r>
              <a:rPr lang="tr-TR" sz="1600" b="0" dirty="0" smtClean="0">
                <a:cs typeface="Calibri" panose="020F0502020204030204" pitchFamily="34" charset="0"/>
              </a:rPr>
              <a:t>(</a:t>
            </a:r>
            <a:r>
              <a:rPr lang="tr-TR" sz="1600" b="0" dirty="0">
                <a:cs typeface="Calibri" panose="020F0502020204030204" pitchFamily="34" charset="0"/>
              </a:rPr>
              <a:t>A) Anonim Şirketinde  4447 sayılı Kanunun geçici 15 inci maddesi kapsamına giren bir sigortalının </a:t>
            </a:r>
            <a:r>
              <a:rPr lang="tr-TR" sz="1600" b="0" dirty="0" smtClean="0">
                <a:cs typeface="Calibri" panose="020F0502020204030204" pitchFamily="34" charset="0"/>
              </a:rPr>
              <a:t>2019/Ocak </a:t>
            </a:r>
            <a:r>
              <a:rPr lang="tr-TR" sz="1600" b="0" dirty="0">
                <a:cs typeface="Calibri" panose="020F0502020204030204" pitchFamily="34" charset="0"/>
              </a:rPr>
              <a:t>ayındaki  prim ödeme gün sayısının 30, prime esas kazanç tutarının ise  </a:t>
            </a:r>
            <a:r>
              <a:rPr lang="tr-TR" sz="1600" b="0" dirty="0" smtClean="0">
                <a:cs typeface="Calibri" panose="020F0502020204030204" pitchFamily="34" charset="0"/>
              </a:rPr>
              <a:t>3.000,00 </a:t>
            </a:r>
            <a:r>
              <a:rPr lang="tr-TR" sz="1600" b="0" dirty="0">
                <a:cs typeface="Calibri" panose="020F0502020204030204" pitchFamily="34" charset="0"/>
              </a:rPr>
              <a:t>TL olduğu varsayıldığında, </a:t>
            </a:r>
          </a:p>
          <a:p>
            <a:pPr algn="just"/>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3.000,00  </a:t>
            </a:r>
            <a:r>
              <a:rPr lang="tr-TR" sz="1600" b="0" dirty="0">
                <a:cs typeface="Calibri" panose="020F0502020204030204" pitchFamily="34" charset="0"/>
              </a:rPr>
              <a:t>* </a:t>
            </a:r>
            <a:r>
              <a:rPr lang="tr-TR" sz="1600" b="0" dirty="0" smtClean="0">
                <a:cs typeface="Calibri" panose="020F0502020204030204" pitchFamily="34" charset="0"/>
              </a:rPr>
              <a:t>5/100     = 150,00 </a:t>
            </a:r>
            <a:r>
              <a:rPr lang="tr-TR" sz="1600" b="0" dirty="0">
                <a:cs typeface="Calibri" panose="020F0502020204030204" pitchFamily="34" charset="0"/>
              </a:rPr>
              <a:t>TL Beş puanlık </a:t>
            </a:r>
            <a:r>
              <a:rPr lang="tr-TR" sz="1600" b="0" dirty="0" smtClean="0">
                <a:cs typeface="Calibri" panose="020F0502020204030204" pitchFamily="34" charset="0"/>
              </a:rPr>
              <a:t>indirim Hazine ve Maliye Bakanlığınca</a:t>
            </a:r>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2.558,40 </a:t>
            </a:r>
            <a:r>
              <a:rPr lang="tr-TR" sz="1600" b="0" dirty="0">
                <a:cs typeface="Calibri" panose="020F0502020204030204" pitchFamily="34" charset="0"/>
              </a:rPr>
              <a:t>* </a:t>
            </a:r>
            <a:r>
              <a:rPr lang="tr-TR" sz="1600" b="0" dirty="0" smtClean="0">
                <a:cs typeface="Calibri" panose="020F0502020204030204" pitchFamily="34" charset="0"/>
              </a:rPr>
              <a:t>15,5/100 </a:t>
            </a:r>
            <a:r>
              <a:rPr lang="tr-TR" sz="1600" b="0" dirty="0">
                <a:cs typeface="Calibri" panose="020F0502020204030204" pitchFamily="34" charset="0"/>
              </a:rPr>
              <a:t>=  </a:t>
            </a:r>
            <a:r>
              <a:rPr lang="tr-TR" sz="1600" b="0" dirty="0" smtClean="0">
                <a:cs typeface="Calibri" panose="020F0502020204030204" pitchFamily="34" charset="0"/>
              </a:rPr>
              <a:t>396,55 </a:t>
            </a:r>
            <a:r>
              <a:rPr lang="tr-TR" sz="1600" b="0" dirty="0">
                <a:cs typeface="Calibri" panose="020F0502020204030204" pitchFamily="34" charset="0"/>
              </a:rPr>
              <a:t>TL İşsizlik Sigortası Fonu tarafından karşılanacaktır.</a:t>
            </a:r>
          </a:p>
          <a:p>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İşveren </a:t>
            </a:r>
            <a:r>
              <a:rPr lang="tr-TR" sz="1600" b="0" dirty="0">
                <a:cs typeface="Calibri" panose="020F0502020204030204" pitchFamily="34" charset="0"/>
              </a:rPr>
              <a:t>tarafından ödenmesi gereken sigorta primi; </a:t>
            </a:r>
          </a:p>
          <a:p>
            <a:pPr marL="0" indent="0">
              <a:buNone/>
            </a:pPr>
            <a:r>
              <a:rPr lang="tr-TR" sz="1600" b="0" dirty="0" smtClean="0">
                <a:cs typeface="Calibri" panose="020F0502020204030204" pitchFamily="34" charset="0"/>
              </a:rPr>
              <a:t>   3.000,00 </a:t>
            </a:r>
            <a:r>
              <a:rPr lang="tr-TR" sz="1600" b="0" dirty="0">
                <a:cs typeface="Calibri" panose="020F0502020204030204" pitchFamily="34" charset="0"/>
              </a:rPr>
              <a:t>* 34,5/100 = </a:t>
            </a:r>
            <a:r>
              <a:rPr lang="tr-TR" sz="1600" b="0" dirty="0" smtClean="0">
                <a:cs typeface="Calibri" panose="020F0502020204030204" pitchFamily="34" charset="0"/>
              </a:rPr>
              <a:t>1.035,00 </a:t>
            </a:r>
            <a:r>
              <a:rPr lang="tr-TR" sz="1600" b="0" dirty="0">
                <a:cs typeface="Calibri" panose="020F0502020204030204" pitchFamily="34" charset="0"/>
              </a:rPr>
              <a:t>TL, </a:t>
            </a:r>
          </a:p>
          <a:p>
            <a:pPr marL="0" indent="0">
              <a:buNone/>
            </a:pPr>
            <a:r>
              <a:rPr lang="tr-TR" sz="1600" b="0" dirty="0" smtClean="0">
                <a:cs typeface="Calibri" panose="020F0502020204030204" pitchFamily="34" charset="0"/>
              </a:rPr>
              <a:t>   1.035,00 </a:t>
            </a:r>
            <a:r>
              <a:rPr lang="tr-TR" sz="1600" b="0" dirty="0">
                <a:cs typeface="Calibri" panose="020F0502020204030204" pitchFamily="34" charset="0"/>
              </a:rPr>
              <a:t>– (</a:t>
            </a:r>
            <a:r>
              <a:rPr lang="tr-TR" sz="1600" b="0" dirty="0" smtClean="0">
                <a:cs typeface="Calibri" panose="020F0502020204030204" pitchFamily="34" charset="0"/>
              </a:rPr>
              <a:t>150,00 </a:t>
            </a:r>
            <a:r>
              <a:rPr lang="tr-TR" sz="1600" b="0" dirty="0">
                <a:cs typeface="Calibri" panose="020F0502020204030204" pitchFamily="34" charset="0"/>
              </a:rPr>
              <a:t>+ </a:t>
            </a:r>
            <a:r>
              <a:rPr lang="tr-TR" sz="1600" b="0" dirty="0" smtClean="0">
                <a:cs typeface="Calibri" panose="020F0502020204030204" pitchFamily="34" charset="0"/>
              </a:rPr>
              <a:t>396,55) </a:t>
            </a:r>
            <a:r>
              <a:rPr lang="tr-TR" sz="1600" b="0" dirty="0">
                <a:cs typeface="Calibri" panose="020F0502020204030204" pitchFamily="34" charset="0"/>
              </a:rPr>
              <a:t>= </a:t>
            </a:r>
            <a:r>
              <a:rPr lang="tr-TR" sz="1600" dirty="0" smtClean="0">
                <a:cs typeface="Calibri" panose="020F0502020204030204" pitchFamily="34" charset="0"/>
              </a:rPr>
              <a:t>488,45 </a:t>
            </a:r>
            <a:r>
              <a:rPr lang="tr-TR" sz="1600" dirty="0">
                <a:cs typeface="Calibri" panose="020F0502020204030204" pitchFamily="34" charset="0"/>
              </a:rPr>
              <a:t>TL olacaktır.</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452899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defRPr/>
            </a:pPr>
            <a:r>
              <a:rPr lang="tr-TR" sz="1600" u="sng" dirty="0"/>
              <a:t>Sigortalı yönünden</a:t>
            </a:r>
            <a:r>
              <a:rPr lang="tr-TR" sz="1600" dirty="0"/>
              <a:t>; </a:t>
            </a:r>
          </a:p>
          <a:p>
            <a:pPr marL="285750" indent="-285750">
              <a:buFont typeface="Arial" panose="020B0604020202020204" pitchFamily="34" charset="0"/>
              <a:buChar char="•"/>
              <a:defRPr/>
            </a:pPr>
            <a:r>
              <a:rPr lang="tr-TR" sz="1600" b="0" dirty="0"/>
              <a:t> 31/12/2018  tarihine kadar başlatılan işbaşı eğitim programını tamamlamış olması ve işbaşı eğitim programının bitimini müteakip en geç üç ay içinde işe alınması,</a:t>
            </a:r>
          </a:p>
          <a:p>
            <a:pPr marL="285750" indent="-285750">
              <a:buFont typeface="Arial" panose="020B0604020202020204" pitchFamily="34" charset="0"/>
              <a:buChar char="•"/>
              <a:defRPr/>
            </a:pPr>
            <a:r>
              <a:rPr lang="tr-TR" sz="1600" b="0" dirty="0"/>
              <a:t> 23/4/2015 tarihi ve sonrasında işe alınmış olması,</a:t>
            </a:r>
          </a:p>
          <a:p>
            <a:pPr marL="285750" indent="-285750">
              <a:buFont typeface="Arial" panose="020B0604020202020204" pitchFamily="34" charset="0"/>
              <a:buChar char="•"/>
              <a:defRPr/>
            </a:pPr>
            <a:r>
              <a:rPr lang="tr-TR" sz="1600" b="0" dirty="0"/>
              <a:t>18 yaşından büyük, 29 yaşından küçük olması, </a:t>
            </a:r>
          </a:p>
          <a:p>
            <a:pPr marL="285750" indent="-285750">
              <a:buFont typeface="Arial" panose="020B0604020202020204" pitchFamily="34" charset="0"/>
              <a:buChar char="•"/>
              <a:defRPr/>
            </a:pPr>
            <a:r>
              <a:rPr lang="tr-TR" sz="1600" b="0" dirty="0"/>
              <a:t>Tamamladığı işbaşı eğitim programına ilişkin meslek alanında işe alınması,</a:t>
            </a:r>
          </a:p>
          <a:p>
            <a:pPr marL="0" indent="0">
              <a:buNone/>
              <a:defRPr/>
            </a:pPr>
            <a:endParaRPr lang="tr-TR" sz="1600" b="0" dirty="0"/>
          </a:p>
          <a:p>
            <a:pPr>
              <a:defRPr/>
            </a:pPr>
            <a:r>
              <a:rPr lang="tr-TR" sz="1600" u="sng" dirty="0"/>
              <a:t>İşyeri yönünden; </a:t>
            </a:r>
          </a:p>
          <a:p>
            <a:pPr marL="285750" indent="-285750">
              <a:buFont typeface="Arial" panose="020B0604020202020204" pitchFamily="34" charset="0"/>
              <a:buChar char="•"/>
              <a:defRPr/>
            </a:pPr>
            <a:r>
              <a:rPr lang="tr-TR" sz="1600" b="0" dirty="0"/>
              <a:t> Özel sektör işverenine ait olması, </a:t>
            </a:r>
          </a:p>
          <a:p>
            <a:pPr marL="285750" indent="-285750">
              <a:buFont typeface="Arial" panose="020B0604020202020204" pitchFamily="34" charset="0"/>
              <a:buChar char="•"/>
              <a:defRPr/>
            </a:pPr>
            <a:r>
              <a:rPr lang="tr-TR" sz="1600" b="0" dirty="0"/>
              <a:t>Sigortalının, işe alındığı takvim yılından bir önceki takvim yılında işyerinden Kuruma bildirilen aylık prim ve hizmet belgelerinde kayıtlı sigortalı sayısının ortalamasına ilave olarak çalıştırılması,</a:t>
            </a:r>
          </a:p>
          <a:p>
            <a:pPr marL="285750" indent="-285750">
              <a:buFont typeface="Arial" panose="020B0604020202020204" pitchFamily="34" charset="0"/>
              <a:buChar char="•"/>
              <a:defRPr/>
            </a:pPr>
            <a:r>
              <a:rPr lang="tr-TR" sz="1600" b="0" dirty="0"/>
              <a:t> Aylık prim ve hizmet belgelerinin yasal süresi içinde Kuruma verilmesi, </a:t>
            </a:r>
          </a:p>
          <a:p>
            <a:pPr marL="285750" indent="-285750">
              <a:buFont typeface="Arial" panose="020B0604020202020204" pitchFamily="34" charset="0"/>
              <a:buChar char="•"/>
              <a:defRPr/>
            </a:pPr>
            <a:r>
              <a:rPr lang="tr-TR" sz="1600" b="0" dirty="0"/>
              <a:t>Tahakkuk eden sigorta primlerinin yasal süresi içinde ödenmesi, </a:t>
            </a:r>
          </a:p>
          <a:p>
            <a:pPr marL="285750" indent="-285750">
              <a:buFont typeface="Arial" panose="020B0604020202020204" pitchFamily="34" charset="0"/>
              <a:buChar char="•"/>
              <a:defRPr/>
            </a:pPr>
            <a:r>
              <a:rPr lang="tr-TR" sz="1600" b="0" dirty="0"/>
              <a:t> Yasal ödeme süresi geçmiş sigorta primi, işsizlik sigortası primi, idari para cezası ve bunlara ilişkin gecikme cezası ve gecikme zammı borcunun bulunmaması, </a:t>
            </a:r>
          </a:p>
          <a:p>
            <a:pPr marL="285750" indent="-285750">
              <a:buFont typeface="Arial" panose="020B0604020202020204" pitchFamily="34" charset="0"/>
              <a:buChar char="•"/>
              <a:defRPr/>
            </a:pPr>
            <a:r>
              <a:rPr lang="tr-TR" sz="1600" b="0" dirty="0"/>
              <a:t>Çalıştırdığı kişileri sigortalı olarak bildirmediği yönünde herhangi bir tespitin bulunmaması, </a:t>
            </a:r>
          </a:p>
          <a:p>
            <a:pPr>
              <a:defRPr/>
            </a:pPr>
            <a:endParaRPr lang="tr-TR" sz="1600" b="0" dirty="0"/>
          </a:p>
          <a:p>
            <a:pPr marL="0" indent="0">
              <a:buNone/>
              <a:defRPr/>
            </a:pPr>
            <a:r>
              <a:rPr lang="tr-TR" sz="1600" b="0" dirty="0" smtClean="0"/>
              <a:t>       şartlarının </a:t>
            </a:r>
            <a:r>
              <a:rPr lang="tr-TR" sz="1600" b="0" dirty="0"/>
              <a:t>birlikte gerçekleşmiş olması gerekmektedir.</a:t>
            </a:r>
          </a:p>
          <a:p>
            <a:endParaRPr lang="tr-TR"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33029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t>MALULLÜK, YAŞLILIK VE ÖLÜM </a:t>
            </a:r>
            <a:r>
              <a:rPr lang="tr-TR" altLang="tr-TR" sz="2200" b="1" dirty="0" smtClean="0"/>
              <a:t>SİGORTALARI </a:t>
            </a:r>
            <a:br>
              <a:rPr lang="tr-TR" altLang="tr-TR" sz="2200" b="1" dirty="0" smtClean="0"/>
            </a:br>
            <a:r>
              <a:rPr lang="tr-TR" altLang="tr-TR" sz="2200" b="1" dirty="0" smtClean="0"/>
              <a:t>İŞVEREN HİSSESİNDE </a:t>
            </a:r>
            <a:r>
              <a:rPr lang="tr-TR" altLang="tr-TR" sz="2200" b="1" dirty="0"/>
              <a:t>5 PUANLIK İNDİRİM</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None/>
            </a:pPr>
            <a:r>
              <a:rPr lang="tr-TR" sz="1600" u="sng" dirty="0"/>
              <a:t>YASAL DAYANAK</a:t>
            </a:r>
          </a:p>
          <a:p>
            <a:pPr algn="just">
              <a:buClrTx/>
              <a:buFont typeface="Wingdings" pitchFamily="2" charset="2"/>
              <a:buChar char="v"/>
            </a:pPr>
            <a:r>
              <a:rPr lang="tr-TR" sz="1600" dirty="0"/>
              <a:t>5510 sayılı Kanunun 81 inci maddesinin birinci fıkrasının (ı) bendi</a:t>
            </a:r>
          </a:p>
          <a:p>
            <a:pPr algn="just">
              <a:buClrTx/>
              <a:buFont typeface="Wingdings" pitchFamily="2" charset="2"/>
              <a:buChar char="v"/>
            </a:pPr>
            <a:r>
              <a:rPr lang="tr-TR" sz="1600" dirty="0" smtClean="0"/>
              <a:t>2008-93</a:t>
            </a:r>
            <a:r>
              <a:rPr lang="tr-TR" sz="1600" dirty="0"/>
              <a:t>, </a:t>
            </a:r>
            <a:r>
              <a:rPr lang="tr-TR" sz="1600" dirty="0" smtClean="0"/>
              <a:t>2009-139 </a:t>
            </a:r>
            <a:r>
              <a:rPr lang="tr-TR" sz="1600" dirty="0"/>
              <a:t>ve </a:t>
            </a:r>
            <a:r>
              <a:rPr lang="tr-TR" sz="1600" dirty="0" smtClean="0"/>
              <a:t>2011-45 </a:t>
            </a:r>
            <a:r>
              <a:rPr lang="tr-TR" sz="1600" dirty="0"/>
              <a:t>sayılı </a:t>
            </a:r>
            <a:r>
              <a:rPr lang="tr-TR" sz="1600" dirty="0" smtClean="0"/>
              <a:t>Genelgeler</a:t>
            </a:r>
          </a:p>
          <a:p>
            <a:pPr algn="just">
              <a:buClrTx/>
              <a:buFont typeface="Wingdings" pitchFamily="2" charset="2"/>
              <a:buChar char="v"/>
            </a:pPr>
            <a:endParaRPr lang="tr-TR" sz="1600" dirty="0"/>
          </a:p>
          <a:p>
            <a:pPr marL="0" indent="0" algn="just">
              <a:buClrTx/>
              <a:buNone/>
            </a:pPr>
            <a:r>
              <a:rPr lang="tr-TR" sz="1600" u="sng" dirty="0" smtClean="0">
                <a:sym typeface="Wingdings" pitchFamily="2" charset="2"/>
              </a:rPr>
              <a:t>BAŞLAMA </a:t>
            </a:r>
            <a:r>
              <a:rPr lang="tr-TR" sz="1600" u="sng" dirty="0">
                <a:sym typeface="Wingdings" pitchFamily="2" charset="2"/>
              </a:rPr>
              <a:t>TARİHİ</a:t>
            </a:r>
            <a:r>
              <a:rPr lang="tr-TR" sz="1600" dirty="0">
                <a:sym typeface="Wingdings" pitchFamily="2" charset="2"/>
              </a:rPr>
              <a:t>	      </a:t>
            </a:r>
            <a:r>
              <a:rPr lang="tr-TR" sz="1600" dirty="0" smtClean="0">
                <a:sym typeface="Wingdings" pitchFamily="2" charset="2"/>
              </a:rPr>
              <a:t>             :</a:t>
            </a:r>
            <a:r>
              <a:rPr lang="tr-TR" sz="1600" b="0" dirty="0">
                <a:sym typeface="Wingdings" pitchFamily="2" charset="2"/>
              </a:rPr>
              <a:t>1/10/</a:t>
            </a:r>
            <a:r>
              <a:rPr lang="tr-TR" sz="1600" b="0" dirty="0"/>
              <a:t>2008</a:t>
            </a:r>
          </a:p>
          <a:p>
            <a:pPr marL="0" indent="0" algn="just">
              <a:buClrTx/>
              <a:buNone/>
            </a:pPr>
            <a:r>
              <a:rPr lang="tr-TR" sz="1600" u="sng" dirty="0">
                <a:sym typeface="Wingdings" pitchFamily="2" charset="2"/>
              </a:rPr>
              <a:t>FİNANSMANI</a:t>
            </a:r>
            <a:r>
              <a:rPr lang="tr-TR" sz="1600" dirty="0">
                <a:sym typeface="Wingdings" pitchFamily="2" charset="2"/>
              </a:rPr>
              <a:t>	                   :</a:t>
            </a:r>
            <a:r>
              <a:rPr lang="tr-TR" sz="1600" b="0" dirty="0" smtClean="0"/>
              <a:t>Hazine ve Maliye Bakanlığı</a:t>
            </a:r>
            <a:endParaRPr lang="tr-TR" sz="1600" b="0" dirty="0"/>
          </a:p>
          <a:p>
            <a:pPr marL="0" indent="0" algn="just">
              <a:buClrTx/>
              <a:buNone/>
            </a:pPr>
            <a:endParaRPr lang="tr-TR" sz="1600" b="0" dirty="0"/>
          </a:p>
          <a:p>
            <a:pPr marL="0" lvl="0" indent="0" algn="just" eaLnBrk="1" fontAlgn="auto" hangingPunct="1">
              <a:spcAft>
                <a:spcPts val="0"/>
              </a:spcAft>
              <a:buClr>
                <a:srgbClr val="00003E"/>
              </a:buClr>
              <a:buNone/>
            </a:pPr>
            <a:r>
              <a:rPr lang="tr-TR" sz="1600" u="sng" kern="1200" dirty="0" smtClean="0"/>
              <a:t>ÖRNEK</a:t>
            </a:r>
            <a:r>
              <a:rPr lang="tr-TR" sz="1600" u="sng" kern="1200" dirty="0"/>
              <a:t>:</a:t>
            </a:r>
          </a:p>
          <a:p>
            <a:pPr marL="0" lvl="0" indent="0" algn="just" eaLnBrk="1" fontAlgn="auto" hangingPunct="1">
              <a:spcAft>
                <a:spcPts val="0"/>
              </a:spcAft>
              <a:buClr>
                <a:srgbClr val="00003E"/>
              </a:buClr>
              <a:buNone/>
            </a:pPr>
            <a:r>
              <a:rPr lang="tr-TR" sz="1600" b="0" kern="1200" dirty="0">
                <a:ea typeface="Calibri" pitchFamily="34" charset="0"/>
                <a:cs typeface="Calibri" pitchFamily="34" charset="0"/>
              </a:rPr>
              <a:t>Malullük, yaşlılık ve ölüm </a:t>
            </a:r>
            <a:r>
              <a:rPr lang="tr-TR" sz="1600" b="0" kern="1200" dirty="0" smtClean="0">
                <a:ea typeface="Calibri" pitchFamily="34" charset="0"/>
                <a:cs typeface="Calibri" pitchFamily="34" charset="0"/>
              </a:rPr>
              <a:t>sigortaları </a:t>
            </a:r>
            <a:r>
              <a:rPr lang="tr-TR" sz="1600" b="0" kern="1200" dirty="0">
                <a:ea typeface="Calibri" pitchFamily="34" charset="0"/>
                <a:cs typeface="Calibri" pitchFamily="34" charset="0"/>
              </a:rPr>
              <a:t>primi işveren hissesinin beş puanlık kısmına isabet tutarı prime esas kazanç üzerinden hesaplanarak </a:t>
            </a:r>
            <a:r>
              <a:rPr lang="tr-TR" sz="1600" b="0" kern="1200" dirty="0" smtClean="0">
                <a:ea typeface="Calibri" pitchFamily="34" charset="0"/>
                <a:cs typeface="Calibri" pitchFamily="34" charset="0"/>
              </a:rPr>
              <a:t>Hazine ve Maliye Bakanlığınca </a:t>
            </a:r>
            <a:r>
              <a:rPr lang="tr-TR" sz="1600" b="0" kern="1200" dirty="0">
                <a:ea typeface="Calibri" pitchFamily="34" charset="0"/>
                <a:cs typeface="Calibri" pitchFamily="34" charset="0"/>
              </a:rPr>
              <a:t>karşılanır.</a:t>
            </a:r>
          </a:p>
          <a:p>
            <a:pPr marL="0" lvl="0" indent="0" algn="just" eaLnBrk="1" fontAlgn="auto" hangingPunct="1">
              <a:lnSpc>
                <a:spcPct val="90000"/>
              </a:lnSpc>
              <a:spcBef>
                <a:spcPts val="0"/>
              </a:spcBef>
              <a:spcAft>
                <a:spcPts val="0"/>
              </a:spcAft>
              <a:buClrTx/>
              <a:buNone/>
            </a:pPr>
            <a:endParaRPr lang="tr-TR" sz="1600" b="0" kern="1200" dirty="0"/>
          </a:p>
          <a:p>
            <a:pPr marL="0" lvl="0" indent="0" algn="just" eaLnBrk="1" fontAlgn="auto" hangingPunct="1">
              <a:lnSpc>
                <a:spcPct val="90000"/>
              </a:lnSpc>
              <a:spcBef>
                <a:spcPts val="0"/>
              </a:spcBef>
              <a:spcAft>
                <a:spcPts val="0"/>
              </a:spcAft>
              <a:buClrTx/>
              <a:buNone/>
            </a:pPr>
            <a:r>
              <a:rPr lang="tr-TR" sz="1600" b="0" kern="1200" dirty="0"/>
              <a:t>Prime esas kazanç tutarı                                            </a:t>
            </a:r>
            <a:r>
              <a:rPr lang="tr-TR" sz="1600" b="0" kern="1200" dirty="0" smtClean="0"/>
              <a:t>            : 3.000,00 </a:t>
            </a:r>
            <a:r>
              <a:rPr lang="tr-TR" sz="1600" b="0" kern="1200" dirty="0"/>
              <a:t>TL</a:t>
            </a:r>
          </a:p>
          <a:p>
            <a:pPr marL="0" lvl="0" indent="0" algn="just" eaLnBrk="1" fontAlgn="auto" hangingPunct="1">
              <a:spcBef>
                <a:spcPts val="300"/>
              </a:spcBef>
              <a:spcAft>
                <a:spcPts val="0"/>
              </a:spcAft>
              <a:buClr>
                <a:srgbClr val="046CA6"/>
              </a:buClr>
              <a:buNone/>
            </a:pPr>
            <a:r>
              <a:rPr lang="tr-TR" sz="1600" b="0" u="sng" kern="1200" dirty="0"/>
              <a:t>Ödenmesi gereken;</a:t>
            </a:r>
          </a:p>
          <a:p>
            <a:pPr marL="0" lvl="0" indent="0" algn="just" eaLnBrk="1" fontAlgn="auto" hangingPunct="1">
              <a:spcBef>
                <a:spcPts val="300"/>
              </a:spcBef>
              <a:spcAft>
                <a:spcPts val="0"/>
              </a:spcAft>
              <a:buClr>
                <a:srgbClr val="046CA6"/>
              </a:buClr>
              <a:buNone/>
            </a:pPr>
            <a:r>
              <a:rPr lang="tr-TR" sz="1600" b="0" kern="1200" dirty="0"/>
              <a:t>Sigorta primi sigortalı hissesi (%14)		</a:t>
            </a:r>
            <a:r>
              <a:rPr lang="tr-TR" sz="1600" b="0" kern="1200" dirty="0" smtClean="0"/>
              <a:t>: 420,00 </a:t>
            </a:r>
            <a:r>
              <a:rPr lang="tr-TR" sz="1600" b="0" kern="1200" dirty="0"/>
              <a:t>TL</a:t>
            </a:r>
          </a:p>
          <a:p>
            <a:pPr marL="0" lvl="0" indent="0" algn="just" eaLnBrk="1" fontAlgn="auto" hangingPunct="1">
              <a:spcBef>
                <a:spcPts val="300"/>
              </a:spcBef>
              <a:spcAft>
                <a:spcPts val="0"/>
              </a:spcAft>
              <a:buClr>
                <a:srgbClr val="046CA6"/>
              </a:buClr>
              <a:buNone/>
            </a:pPr>
            <a:r>
              <a:rPr lang="tr-TR" sz="1600" b="0" kern="1200" dirty="0"/>
              <a:t>Sigorta primi işveren hissesi (%</a:t>
            </a:r>
            <a:r>
              <a:rPr lang="tr-TR" sz="1600" b="0" kern="1200" dirty="0">
                <a:cs typeface="Times New Roman" pitchFamily="18" charset="0"/>
              </a:rPr>
              <a:t>20,5</a:t>
            </a:r>
            <a:r>
              <a:rPr lang="tr-TR" sz="1600" b="0" kern="1200" dirty="0"/>
              <a:t>)		</a:t>
            </a:r>
            <a:r>
              <a:rPr lang="tr-TR" sz="1600" b="0" kern="1200" dirty="0" smtClean="0"/>
              <a:t>: 615,00  </a:t>
            </a:r>
            <a:r>
              <a:rPr lang="tr-TR" sz="1600" b="0" kern="1200" dirty="0"/>
              <a:t>TL</a:t>
            </a:r>
          </a:p>
          <a:p>
            <a:pPr marL="0" lvl="0" indent="0" algn="just" eaLnBrk="1" fontAlgn="auto" hangingPunct="1">
              <a:spcBef>
                <a:spcPts val="300"/>
              </a:spcBef>
              <a:spcAft>
                <a:spcPts val="0"/>
              </a:spcAft>
              <a:buClr>
                <a:srgbClr val="046CA6"/>
              </a:buClr>
              <a:buNone/>
            </a:pPr>
            <a:r>
              <a:rPr lang="tr-TR" sz="1600" b="0" kern="1200" dirty="0"/>
              <a:t>Sigorta primi sigortalı + işveren hissesi toplamı	</a:t>
            </a:r>
            <a:r>
              <a:rPr lang="tr-TR" sz="1600" b="0" kern="1200" dirty="0" smtClean="0"/>
              <a:t>: 1.035,00  </a:t>
            </a:r>
            <a:r>
              <a:rPr lang="tr-TR" sz="1600" b="0" kern="1200" dirty="0"/>
              <a:t>TL</a:t>
            </a:r>
          </a:p>
          <a:p>
            <a:pPr marL="0" indent="0" algn="just" eaLnBrk="1" fontAlgn="auto" hangingPunct="1">
              <a:spcBef>
                <a:spcPts val="300"/>
              </a:spcBef>
              <a:spcAft>
                <a:spcPts val="0"/>
              </a:spcAft>
              <a:buClr>
                <a:srgbClr val="046CA6"/>
              </a:buClr>
              <a:buNone/>
            </a:pPr>
            <a:r>
              <a:rPr lang="tr-TR" sz="1600" b="0" kern="1200" dirty="0"/>
              <a:t>Hazinece karşılanacak tutar (%5)	</a:t>
            </a:r>
            <a:r>
              <a:rPr lang="tr-TR" sz="1600" b="0" kern="1200" dirty="0" smtClean="0"/>
              <a:t>	                    : </a:t>
            </a:r>
            <a:r>
              <a:rPr lang="tr-TR" sz="1600" kern="1200" dirty="0" smtClean="0"/>
              <a:t>150,00 </a:t>
            </a:r>
            <a:r>
              <a:rPr lang="tr-TR" sz="1600" b="0" kern="1200" dirty="0"/>
              <a:t>TL</a:t>
            </a:r>
          </a:p>
          <a:p>
            <a:pPr marL="0" lvl="0" indent="0" algn="just" eaLnBrk="1" fontAlgn="auto" hangingPunct="1">
              <a:lnSpc>
                <a:spcPct val="90000"/>
              </a:lnSpc>
              <a:spcBef>
                <a:spcPts val="0"/>
              </a:spcBef>
              <a:spcAft>
                <a:spcPts val="0"/>
              </a:spcAft>
              <a:buClrTx/>
              <a:buNone/>
            </a:pPr>
            <a:r>
              <a:rPr lang="tr-TR" sz="1600" kern="1200" dirty="0" smtClean="0"/>
              <a:t>Teşvik </a:t>
            </a:r>
            <a:r>
              <a:rPr lang="tr-TR" sz="1600" kern="1200" dirty="0"/>
              <a:t>uygulaması </a:t>
            </a:r>
            <a:r>
              <a:rPr lang="tr-TR" sz="1600" kern="1200" dirty="0" smtClean="0"/>
              <a:t>sonrasında</a:t>
            </a:r>
            <a:endParaRPr lang="tr-TR" sz="1600" kern="1200" dirty="0"/>
          </a:p>
          <a:p>
            <a:pPr marL="0" lvl="0" indent="0" algn="just" eaLnBrk="1" fontAlgn="auto" hangingPunct="1">
              <a:lnSpc>
                <a:spcPct val="90000"/>
              </a:lnSpc>
              <a:spcBef>
                <a:spcPts val="0"/>
              </a:spcBef>
              <a:spcAft>
                <a:spcPts val="0"/>
              </a:spcAft>
              <a:buClrTx/>
              <a:buNone/>
            </a:pPr>
            <a:r>
              <a:rPr lang="tr-TR" sz="1600" kern="1200" dirty="0"/>
              <a:t>işverenin ödemesi gereken toplam tutar                </a:t>
            </a:r>
            <a:r>
              <a:rPr lang="tr-TR" sz="1600" kern="1200" dirty="0" smtClean="0"/>
              <a:t>           : 885,00 TL</a:t>
            </a:r>
            <a:endParaRPr lang="tr-TR" sz="160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950866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a:t>
            </a:r>
            <a:endParaRPr lang="tr-TR" sz="2200" dirty="0"/>
          </a:p>
        </p:txBody>
      </p:sp>
      <p:sp>
        <p:nvSpPr>
          <p:cNvPr id="3" name="İçerik Yer Tutucusu 2"/>
          <p:cNvSpPr>
            <a:spLocks noGrp="1"/>
          </p:cNvSpPr>
          <p:nvPr>
            <p:ph idx="1"/>
          </p:nvPr>
        </p:nvSpPr>
        <p:spPr>
          <a:xfrm>
            <a:off x="323528" y="1124744"/>
            <a:ext cx="8610600" cy="5400600"/>
          </a:xfrm>
        </p:spPr>
        <p:txBody>
          <a:bodyPr/>
          <a:lstStyle/>
          <a:p>
            <a:pPr>
              <a:buFont typeface="Wingdings" panose="05000000000000000000" pitchFamily="2" charset="2"/>
              <a:buChar char="v"/>
              <a:defRPr/>
            </a:pPr>
            <a:r>
              <a:rPr lang="tr-TR" sz="1600" b="0" u="sng" dirty="0"/>
              <a:t>Sigortalının çalıştığı işyerinin imalat sanayi sektöründe faaliyet göstermesi halinde;</a:t>
            </a:r>
          </a:p>
          <a:p>
            <a:pPr marL="0" indent="0">
              <a:buNone/>
              <a:defRPr/>
            </a:pPr>
            <a:r>
              <a:rPr lang="tr-TR" sz="1600" b="0" dirty="0"/>
              <a:t> </a:t>
            </a:r>
            <a:r>
              <a:rPr lang="tr-TR" sz="1600" b="0" dirty="0" smtClean="0"/>
              <a:t>     -     </a:t>
            </a:r>
            <a:r>
              <a:rPr lang="tr-TR" sz="1600" b="0" dirty="0"/>
              <a:t>30/6/2015 tarihine kadar başlayan işbaşı eğitim programını tamamlayan sigortalılar açısından 48 ay süreyle</a:t>
            </a:r>
            <a:r>
              <a:rPr lang="tr-TR" sz="1600" b="0" dirty="0" smtClean="0"/>
              <a:t>,</a:t>
            </a:r>
          </a:p>
          <a:p>
            <a:pPr marL="0" indent="0">
              <a:buNone/>
              <a:defRPr/>
            </a:pPr>
            <a:r>
              <a:rPr lang="tr-TR" sz="1600" b="0" dirty="0" smtClean="0"/>
              <a:t>         -  </a:t>
            </a:r>
            <a:r>
              <a:rPr lang="tr-TR" sz="1600" b="0" dirty="0"/>
              <a:t>1/7/2015 ila </a:t>
            </a:r>
            <a:r>
              <a:rPr lang="tr-TR" sz="1600" b="0" dirty="0" smtClean="0"/>
              <a:t>31/12/2018  </a:t>
            </a:r>
            <a:r>
              <a:rPr lang="tr-TR" sz="1600" b="0" dirty="0"/>
              <a:t>tarihleri arasında başlayan işbaşı eğitim programını tamamlayan sigortalılar açısından 42 ay süreyle,</a:t>
            </a:r>
          </a:p>
          <a:p>
            <a:pPr marL="285750" indent="-285750">
              <a:buFontTx/>
              <a:buChar char="-"/>
              <a:defRPr/>
            </a:pPr>
            <a:endParaRPr lang="tr-TR" sz="1600" b="0" dirty="0"/>
          </a:p>
          <a:p>
            <a:pPr>
              <a:buFont typeface="Wingdings" panose="05000000000000000000" pitchFamily="2" charset="2"/>
              <a:buChar char="v"/>
              <a:defRPr/>
            </a:pPr>
            <a:r>
              <a:rPr lang="tr-TR" sz="1600" b="0" u="sng" dirty="0" smtClean="0"/>
              <a:t>Sigortalının </a:t>
            </a:r>
            <a:r>
              <a:rPr lang="tr-TR" sz="1600" b="0" u="sng" dirty="0"/>
              <a:t>çalıştığı işyerinin imalat sanayi sektörü dışındaki diğer sektörlerde faaliyet göstermesi halinde;</a:t>
            </a:r>
          </a:p>
          <a:p>
            <a:pPr marL="0" indent="0">
              <a:buNone/>
              <a:defRPr/>
            </a:pPr>
            <a:r>
              <a:rPr lang="tr-TR" sz="1600" b="0" dirty="0" smtClean="0"/>
              <a:t>     </a:t>
            </a:r>
            <a:r>
              <a:rPr lang="tr-TR" sz="1600" b="0" dirty="0"/>
              <a:t>-    30/6/2015 tarihine kadar başlayan işbaşı eğitim programını tamamlayan sigortalılar açısından 36 ay süreyle,</a:t>
            </a:r>
          </a:p>
          <a:p>
            <a:pPr marL="0" indent="0">
              <a:buNone/>
              <a:defRPr/>
            </a:pPr>
            <a:r>
              <a:rPr lang="tr-TR" sz="1600" b="0" dirty="0" smtClean="0"/>
              <a:t>     -   </a:t>
            </a:r>
            <a:r>
              <a:rPr lang="tr-TR" sz="1600" b="0" dirty="0"/>
              <a:t>1/7/2015 ila </a:t>
            </a:r>
            <a:r>
              <a:rPr lang="tr-TR" sz="1600" b="0" dirty="0" smtClean="0"/>
              <a:t>31/12/2018 </a:t>
            </a:r>
            <a:r>
              <a:rPr lang="tr-TR" sz="1600" b="0" dirty="0"/>
              <a:t>tarihleri arasında başlayan işbaşı eğitim programını tamamlayan sigortalılar açısından 30 ay süreyle,</a:t>
            </a:r>
          </a:p>
          <a:p>
            <a:pPr marL="0" indent="0">
              <a:buNone/>
              <a:defRPr/>
            </a:pPr>
            <a:r>
              <a:rPr lang="tr-TR" sz="1600" b="0" dirty="0" smtClean="0"/>
              <a:t>        </a:t>
            </a:r>
            <a:r>
              <a:rPr lang="tr-TR" sz="1600" b="0" dirty="0"/>
              <a:t>söz konusu destekten yararlanılması mümkün bulunmaktadır.</a:t>
            </a:r>
          </a:p>
          <a:p>
            <a:pPr marL="0" indent="0">
              <a:buNone/>
              <a:defRPr/>
            </a:pPr>
            <a:endParaRPr lang="tr-TR" sz="1600" b="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54561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İLAVE İSTİHDAM DESTEĞİ  (YENİ NESİL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a:t>
            </a:r>
            <a:r>
              <a:rPr lang="tr-TR" sz="1550" u="sng" dirty="0" smtClean="0">
                <a:cs typeface="Calibri" panose="020F0502020204030204" pitchFamily="34" charset="0"/>
              </a:rPr>
              <a:t>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smtClean="0">
                <a:solidFill>
                  <a:srgbClr val="046CA6"/>
                </a:solidFill>
                <a:cs typeface="Calibri" panose="020F0502020204030204" pitchFamily="34" charset="0"/>
              </a:rPr>
              <a:t>4447 </a:t>
            </a:r>
            <a:r>
              <a:rPr lang="tr-TR" sz="1550" dirty="0">
                <a:solidFill>
                  <a:srgbClr val="046CA6"/>
                </a:solidFill>
                <a:cs typeface="Calibri" panose="020F0502020204030204" pitchFamily="34" charset="0"/>
              </a:rPr>
              <a:t>sayılı İşsizlik Sigortası Kanununun geçici </a:t>
            </a:r>
            <a:r>
              <a:rPr lang="tr-TR" sz="1550" dirty="0" smtClean="0">
                <a:solidFill>
                  <a:srgbClr val="046CA6"/>
                </a:solidFill>
                <a:cs typeface="Calibri" panose="020F0502020204030204" pitchFamily="34" charset="0"/>
              </a:rPr>
              <a:t>19</a:t>
            </a:r>
            <a:r>
              <a:rPr lang="tr-TR" sz="1550" dirty="0">
                <a:solidFill>
                  <a:srgbClr val="046CA6"/>
                </a:solidFill>
                <a:cs typeface="Calibri" panose="020F0502020204030204" pitchFamily="34" charset="0"/>
              </a:rPr>
              <a:t> </a:t>
            </a:r>
            <a:r>
              <a:rPr lang="tr-TR" sz="1550" dirty="0" smtClean="0">
                <a:solidFill>
                  <a:srgbClr val="046CA6"/>
                </a:solidFill>
                <a:cs typeface="Calibri" panose="020F0502020204030204" pitchFamily="34" charset="0"/>
              </a:rPr>
              <a:t>uncu </a:t>
            </a:r>
            <a:r>
              <a:rPr lang="tr-TR" sz="1550" dirty="0">
                <a:solidFill>
                  <a:srgbClr val="046CA6"/>
                </a:solidFill>
                <a:cs typeface="Calibri" panose="020F0502020204030204" pitchFamily="34" charset="0"/>
              </a:rPr>
              <a:t>maddesi</a:t>
            </a:r>
          </a:p>
          <a:p>
            <a:pPr>
              <a:buFont typeface="Wingdings" panose="05000000000000000000" pitchFamily="2" charset="2"/>
              <a:buChar char="v"/>
              <a:defRPr/>
            </a:pPr>
            <a:r>
              <a:rPr lang="tr-TR" sz="1550" dirty="0" smtClean="0">
                <a:solidFill>
                  <a:srgbClr val="046CA6"/>
                </a:solidFill>
                <a:cs typeface="Calibri" panose="020F0502020204030204" pitchFamily="34" charset="0"/>
              </a:rPr>
              <a:t>2018/22 </a:t>
            </a:r>
            <a:r>
              <a:rPr lang="tr-TR" sz="1550" dirty="0">
                <a:solidFill>
                  <a:srgbClr val="046CA6"/>
                </a:solidFill>
                <a:cs typeface="Calibri" panose="020F0502020204030204" pitchFamily="34" charset="0"/>
              </a:rPr>
              <a:t>sayılı </a:t>
            </a:r>
            <a:r>
              <a:rPr lang="tr-TR" sz="1550" dirty="0" smtClean="0">
                <a:solidFill>
                  <a:srgbClr val="046CA6"/>
                </a:solidFill>
                <a:cs typeface="Calibri" panose="020F0502020204030204" pitchFamily="34" charset="0"/>
              </a:rPr>
              <a:t>Genelge</a:t>
            </a:r>
          </a:p>
          <a:p>
            <a:pPr marL="0" indent="0">
              <a:buNone/>
              <a:defRPr/>
            </a:pPr>
            <a:r>
              <a:rPr lang="tr-TR" sz="1550" u="sng" dirty="0" smtClean="0">
                <a:solidFill>
                  <a:srgbClr val="046CA6"/>
                </a:solidFill>
                <a:cs typeface="Calibri" panose="020F0502020204030204" pitchFamily="34" charset="0"/>
                <a:sym typeface="Wingdings" pitchFamily="2" charset="2"/>
              </a:rPr>
              <a:t>BAŞLAMA </a:t>
            </a:r>
            <a:r>
              <a:rPr lang="tr-TR" sz="1550" u="sng" dirty="0">
                <a:solidFill>
                  <a:srgbClr val="046CA6"/>
                </a:solidFill>
                <a:cs typeface="Calibri" panose="020F0502020204030204" pitchFamily="34" charset="0"/>
                <a:sym typeface="Wingdings" pitchFamily="2" charset="2"/>
              </a:rPr>
              <a:t>TARİHİ</a:t>
            </a:r>
            <a:r>
              <a:rPr lang="tr-TR" sz="1550" dirty="0">
                <a:solidFill>
                  <a:srgbClr val="046CA6"/>
                </a:solidFill>
                <a:cs typeface="Calibri" panose="020F0502020204030204" pitchFamily="34" charset="0"/>
                <a:sym typeface="Wingdings" pitchFamily="2" charset="2"/>
              </a:rPr>
              <a:t>	            </a:t>
            </a:r>
            <a:r>
              <a:rPr lang="tr-TR" sz="1550" dirty="0" smtClean="0">
                <a:solidFill>
                  <a:srgbClr val="046CA6"/>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1/1/2018</a:t>
            </a:r>
          </a:p>
          <a:p>
            <a:pPr marL="0" indent="0">
              <a:buNone/>
              <a:defRPr/>
            </a:pPr>
            <a:r>
              <a:rPr lang="tr-TR" sz="1550" u="sng" dirty="0" smtClean="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a:t>
            </a:r>
            <a:r>
              <a:rPr lang="tr-TR" sz="1550" dirty="0" smtClean="0">
                <a:solidFill>
                  <a:srgbClr val="070018"/>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İşsizlik </a:t>
            </a:r>
            <a:r>
              <a:rPr lang="tr-TR" sz="1550" b="0" dirty="0">
                <a:solidFill>
                  <a:srgbClr val="046CA6"/>
                </a:solidFill>
                <a:cs typeface="Calibri" panose="020F0502020204030204" pitchFamily="34" charset="0"/>
                <a:sym typeface="Wingdings" pitchFamily="2" charset="2"/>
              </a:rPr>
              <a:t>Sigortası Fonu</a:t>
            </a:r>
            <a:endParaRPr lang="tr-TR" sz="1550" b="0" dirty="0">
              <a:solidFill>
                <a:srgbClr val="046CA6"/>
              </a:solidFill>
              <a:cs typeface="Calibri" panose="020F0502020204030204" pitchFamily="34" charset="0"/>
            </a:endParaRPr>
          </a:p>
          <a:p>
            <a:pPr lvl="1">
              <a:defRPr/>
            </a:pP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smtClean="0">
                <a:cs typeface="Calibri" panose="020F0502020204030204" pitchFamily="34" charset="0"/>
              </a:rPr>
              <a:t>İmalat </a:t>
            </a:r>
            <a:r>
              <a:rPr lang="tr-TR" sz="1550" b="0" dirty="0">
                <a:cs typeface="Calibri" panose="020F0502020204030204" pitchFamily="34" charset="0"/>
              </a:rPr>
              <a:t>sektöründe faaliyet gösteren A Ltd. Şti. işvereni </a:t>
            </a:r>
            <a:r>
              <a:rPr lang="tr-TR" sz="1550" b="0" dirty="0" smtClean="0">
                <a:cs typeface="Calibri" panose="020F0502020204030204" pitchFamily="34" charset="0"/>
              </a:rPr>
              <a:t>2019/Ocak </a:t>
            </a:r>
            <a:r>
              <a:rPr lang="tr-TR" sz="1550" b="0" dirty="0">
                <a:cs typeface="Calibri" panose="020F0502020204030204" pitchFamily="34" charset="0"/>
              </a:rPr>
              <a:t>ayında </a:t>
            </a:r>
            <a:r>
              <a:rPr lang="tr-TR" sz="1550" b="0" dirty="0" smtClean="0">
                <a:cs typeface="Calibri" panose="020F0502020204030204" pitchFamily="34" charset="0"/>
              </a:rPr>
              <a:t>destek kapsamında </a:t>
            </a:r>
            <a:r>
              <a:rPr lang="tr-TR" sz="1550" b="0" dirty="0">
                <a:cs typeface="Calibri" panose="020F0502020204030204" pitchFamily="34" charset="0"/>
              </a:rPr>
              <a:t>aranılan şartlara </a:t>
            </a:r>
            <a:r>
              <a:rPr lang="tr-TR" sz="1550" b="0" dirty="0" smtClean="0">
                <a:cs typeface="Calibri" panose="020F0502020204030204" pitchFamily="34" charset="0"/>
              </a:rPr>
              <a:t>haiz sigortalıyı </a:t>
            </a:r>
            <a:r>
              <a:rPr lang="tr-TR" sz="1550" b="0" dirty="0">
                <a:cs typeface="Calibri" panose="020F0502020204030204" pitchFamily="34" charset="0"/>
              </a:rPr>
              <a:t>işe aldığı ve bu sigortalının ayın tamamında çalıştığı ,</a:t>
            </a:r>
            <a:r>
              <a:rPr lang="tr-TR" sz="1550" b="0" dirty="0" smtClean="0">
                <a:cs typeface="Calibri" panose="020F0502020204030204" pitchFamily="34" charset="0"/>
              </a:rPr>
              <a:t> </a:t>
            </a:r>
            <a:r>
              <a:rPr lang="tr-TR" sz="1550" b="0" dirty="0">
                <a:cs typeface="Calibri" panose="020F0502020204030204" pitchFamily="34" charset="0"/>
              </a:rPr>
              <a:t>SPEK tutarının </a:t>
            </a:r>
            <a:r>
              <a:rPr lang="tr-TR" sz="1550" b="0" dirty="0" smtClean="0">
                <a:cs typeface="Calibri" panose="020F0502020204030204" pitchFamily="34" charset="0"/>
              </a:rPr>
              <a:t>ise 4.000,00 </a:t>
            </a:r>
            <a:r>
              <a:rPr lang="tr-TR" sz="1550" b="0" dirty="0">
                <a:cs typeface="Calibri" panose="020F0502020204030204" pitchFamily="34" charset="0"/>
              </a:rPr>
              <a:t>TL olduğu varsayıldığında</a:t>
            </a:r>
            <a:r>
              <a:rPr lang="tr-TR" sz="1550" b="0" dirty="0" smtClean="0">
                <a:cs typeface="Calibri" panose="020F0502020204030204" pitchFamily="34" charset="0"/>
              </a:rPr>
              <a:t>;</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Sigorta </a:t>
            </a:r>
            <a:r>
              <a:rPr lang="tr-TR" sz="1550" b="0" dirty="0">
                <a:cs typeface="Calibri" panose="020F0502020204030204" pitchFamily="34" charset="0"/>
              </a:rPr>
              <a:t>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a:t>
            </a:r>
            <a:r>
              <a:rPr lang="tr-TR" sz="1550" b="0" dirty="0" smtClean="0">
                <a:cs typeface="Calibri" panose="020F0502020204030204" pitchFamily="34" charset="0"/>
              </a:rPr>
              <a:t>%       = </a:t>
            </a:r>
            <a:r>
              <a:rPr lang="tr-TR" sz="1550" b="0" dirty="0">
                <a:cs typeface="Calibri" panose="020F0502020204030204" pitchFamily="34" charset="0"/>
              </a:rPr>
              <a:t>1.500,00 TL</a:t>
            </a:r>
          </a:p>
          <a:p>
            <a:pPr marL="0" indent="0">
              <a:buNone/>
            </a:pPr>
            <a:r>
              <a:rPr lang="tr-TR" sz="1550" b="0" dirty="0" smtClean="0">
                <a:cs typeface="Calibri" panose="020F0502020204030204" pitchFamily="34" charset="0"/>
              </a:rPr>
              <a:t>Fon </a:t>
            </a:r>
            <a:r>
              <a:rPr lang="tr-TR" sz="1550" b="0" dirty="0">
                <a:cs typeface="Calibri" panose="020F0502020204030204" pitchFamily="34" charset="0"/>
              </a:rPr>
              <a:t>tarafından karşılanacak </a:t>
            </a:r>
            <a:r>
              <a:rPr lang="tr-TR" sz="1550" b="0" dirty="0" smtClean="0">
                <a:cs typeface="Calibri" panose="020F0502020204030204" pitchFamily="34" charset="0"/>
              </a:rPr>
              <a:t>tutar =30*85,28 </a:t>
            </a:r>
            <a:r>
              <a:rPr lang="tr-TR" sz="1550" b="0" dirty="0">
                <a:cs typeface="Calibri" panose="020F0502020204030204" pitchFamily="34" charset="0"/>
              </a:rPr>
              <a:t>(günlük brüt </a:t>
            </a:r>
            <a:r>
              <a:rPr lang="tr-TR" sz="1550" b="0" dirty="0" smtClean="0">
                <a:cs typeface="Calibri" panose="020F0502020204030204" pitchFamily="34" charset="0"/>
              </a:rPr>
              <a:t>A.Ü.)  = 2.558,40 </a:t>
            </a:r>
            <a:r>
              <a:rPr lang="tr-TR" sz="1550" b="0" dirty="0">
                <a:cs typeface="Calibri" panose="020F0502020204030204" pitchFamily="34" charset="0"/>
              </a:rPr>
              <a:t>TL</a:t>
            </a:r>
            <a:r>
              <a:rPr lang="tr-TR" sz="1550" b="0" dirty="0" smtClean="0">
                <a:cs typeface="Calibri" panose="020F0502020204030204" pitchFamily="34" charset="0"/>
              </a:rPr>
              <a:t>,</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olduğundan</a:t>
            </a:r>
            <a:r>
              <a:rPr lang="tr-TR" sz="1550" b="0" dirty="0">
                <a:cs typeface="Calibri" panose="020F0502020204030204" pitchFamily="34" charset="0"/>
              </a:rPr>
              <a:t>, bu işveren bu sigortalı için damga vergisi dışında prim ödemesi yapmayacaktır</a:t>
            </a:r>
            <a:r>
              <a:rPr lang="tr-TR" sz="1550" b="0" dirty="0" smtClean="0">
                <a:cs typeface="Calibri" panose="020F0502020204030204" pitchFamily="34" charset="0"/>
              </a:rPr>
              <a:t>.</a:t>
            </a:r>
          </a:p>
          <a:p>
            <a:pPr marL="0" indent="0">
              <a:buNone/>
            </a:pPr>
            <a:endParaRPr lang="tr-TR" sz="1550" b="0" dirty="0" smtClean="0">
              <a:cs typeface="Calibri" panose="020F0502020204030204" pitchFamily="34" charset="0"/>
            </a:endParaRPr>
          </a:p>
          <a:p>
            <a:pPr marL="0" indent="0">
              <a:buNone/>
            </a:pPr>
            <a:r>
              <a:rPr lang="tr-TR" sz="1550" dirty="0" smtClean="0">
                <a:cs typeface="Calibri" panose="020F0502020204030204" pitchFamily="34" charset="0"/>
              </a:rPr>
              <a:t>Bahse konu işveren imalat sanayi sektörü dışında faaliyet göstermiş olsa idi;</a:t>
            </a:r>
          </a:p>
          <a:p>
            <a:pPr marL="0" indent="0">
              <a:buNone/>
            </a:pPr>
            <a:r>
              <a:rPr lang="tr-TR" sz="1550" b="0" dirty="0">
                <a:cs typeface="Calibri" panose="020F0502020204030204" pitchFamily="34" charset="0"/>
              </a:rPr>
              <a:t>Sigorta 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       = 1.500,00 TL</a:t>
            </a:r>
          </a:p>
          <a:p>
            <a:pPr marL="0" indent="0">
              <a:buNone/>
            </a:pPr>
            <a:r>
              <a:rPr lang="tr-TR" sz="1550" b="0" dirty="0" smtClean="0">
                <a:cs typeface="Calibri" panose="020F0502020204030204" pitchFamily="34" charset="0"/>
              </a:rPr>
              <a:t>Fon tarafından karşılanacak tutar                    = 2.558,40*37,5%   =     959,40 TL</a:t>
            </a:r>
          </a:p>
          <a:p>
            <a:pPr marL="0" indent="0">
              <a:buNone/>
            </a:pPr>
            <a:r>
              <a:rPr lang="tr-TR" sz="1550" b="0" dirty="0" smtClean="0">
                <a:cs typeface="Calibri" panose="020F0502020204030204" pitchFamily="34" charset="0"/>
              </a:rPr>
              <a:t>İşverence ödenecek tutar ise                            = 1.500,00 - 959,40 =    </a:t>
            </a:r>
            <a:r>
              <a:rPr lang="tr-TR" sz="1550" dirty="0" smtClean="0">
                <a:cs typeface="Calibri" panose="020F0502020204030204" pitchFamily="34" charset="0"/>
              </a:rPr>
              <a:t>540,60 TL olacak.</a:t>
            </a:r>
            <a:endParaRPr lang="tr-TR" sz="1550" b="0" dirty="0">
              <a:cs typeface="Calibri" panose="020F0502020204030204" pitchFamily="34" charset="0"/>
            </a:endParaRPr>
          </a:p>
          <a:p>
            <a:pPr marL="0" indent="0">
              <a:buNone/>
            </a:pPr>
            <a:r>
              <a:rPr lang="tr-TR" sz="1550" b="0" u="sng" dirty="0" smtClean="0">
                <a:solidFill>
                  <a:srgbClr val="FF0000"/>
                </a:solidFill>
                <a:cs typeface="Calibri" panose="020F0502020204030204" pitchFamily="34" charset="0"/>
              </a:rPr>
              <a:t>NOT: İmalat sektöründe faaliyet gösteren işverenler SPEK tutarı 6.822,40 TL’ye kadar olan sigortalılar için prim ödemesi yapmayacaktır.</a:t>
            </a:r>
          </a:p>
          <a:p>
            <a:pPr marL="0" indent="0">
              <a:buNone/>
            </a:pPr>
            <a:endParaRPr lang="tr-TR" sz="155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405062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a:cs typeface="Calibri" panose="020F0502020204030204" pitchFamily="34" charset="0"/>
              </a:rPr>
              <a:t>SİGORTALI YÖNÜNDEN</a:t>
            </a:r>
            <a:r>
              <a:rPr lang="tr-TR" sz="1600" u="sng" dirty="0" smtClean="0">
                <a:cs typeface="Calibri" panose="020F0502020204030204" pitchFamily="34" charset="0"/>
              </a:rPr>
              <a:t>;</a:t>
            </a:r>
            <a:endParaRPr lang="tr-TR" sz="1600" dirty="0">
              <a:cs typeface="Calibri" panose="020F0502020204030204" pitchFamily="34" charset="0"/>
            </a:endParaRPr>
          </a:p>
          <a:p>
            <a:pPr>
              <a:spcBef>
                <a:spcPts val="0"/>
              </a:spcBef>
              <a:buFont typeface="Wingdings" panose="05000000000000000000" pitchFamily="2" charset="2"/>
              <a:buChar char="v"/>
            </a:pPr>
            <a:r>
              <a:rPr lang="tr-TR" sz="1600" b="0" dirty="0" smtClean="0">
                <a:cs typeface="Calibri" panose="020F0502020204030204" pitchFamily="34" charset="0"/>
              </a:rPr>
              <a:t>1/1/2018 </a:t>
            </a:r>
            <a:r>
              <a:rPr lang="tr-TR" sz="1600" b="0" dirty="0">
                <a:cs typeface="Calibri" panose="020F0502020204030204" pitchFamily="34" charset="0"/>
              </a:rPr>
              <a:t>ila 31/12/2020 tarihleri arasında işe alınmış olması,</a:t>
            </a:r>
          </a:p>
          <a:p>
            <a:pPr>
              <a:spcBef>
                <a:spcPts val="0"/>
              </a:spcBef>
              <a:buFont typeface="Wingdings" panose="05000000000000000000" pitchFamily="2" charset="2"/>
              <a:buChar char="v"/>
            </a:pPr>
            <a:r>
              <a:rPr lang="tr-TR" sz="1600" b="0" dirty="0" smtClean="0">
                <a:cs typeface="Calibri" panose="020F0502020204030204" pitchFamily="34" charset="0"/>
              </a:rPr>
              <a:t>Türkiye </a:t>
            </a:r>
            <a:r>
              <a:rPr lang="tr-TR" sz="1600" b="0" dirty="0">
                <a:cs typeface="Calibri" panose="020F0502020204030204" pitchFamily="34" charset="0"/>
              </a:rPr>
              <a:t>İş Kurumu’na kayıtlı işsiz olması,</a:t>
            </a:r>
          </a:p>
          <a:p>
            <a:pPr>
              <a:spcBef>
                <a:spcPts val="0"/>
              </a:spcBef>
              <a:buFont typeface="Wingdings" panose="05000000000000000000" pitchFamily="2" charset="2"/>
              <a:buChar char="v"/>
            </a:pPr>
            <a:r>
              <a:rPr lang="tr-TR" sz="1600" b="0" dirty="0" smtClean="0">
                <a:cs typeface="Calibri" panose="020F0502020204030204" pitchFamily="34" charset="0"/>
              </a:rPr>
              <a:t>İşe </a:t>
            </a:r>
            <a:r>
              <a:rPr lang="tr-TR" sz="1600" b="0" dirty="0">
                <a:cs typeface="Calibri" panose="020F0502020204030204" pitchFamily="34" charset="0"/>
              </a:rPr>
              <a:t>giriş tarihinden önceki üç aylık sürede toplam on günden fazla 4/1-a, b, c </a:t>
            </a:r>
            <a:r>
              <a:rPr lang="tr-TR" sz="1600" b="0" dirty="0" smtClean="0">
                <a:cs typeface="Calibri" panose="020F0502020204030204" pitchFamily="34" charset="0"/>
              </a:rPr>
              <a:t>ek-6 </a:t>
            </a:r>
            <a:r>
              <a:rPr lang="tr-TR" sz="1600" b="0" dirty="0">
                <a:cs typeface="Calibri" panose="020F0502020204030204" pitchFamily="34" charset="0"/>
              </a:rPr>
              <a:t>ve </a:t>
            </a:r>
            <a:r>
              <a:rPr lang="tr-TR" sz="1600" b="0" dirty="0" smtClean="0">
                <a:cs typeface="Calibri" panose="020F0502020204030204" pitchFamily="34" charset="0"/>
              </a:rPr>
              <a:t>ek-9</a:t>
            </a:r>
            <a:r>
              <a:rPr lang="tr-TR" sz="1600" b="0" dirty="0">
                <a:cs typeface="Calibri" panose="020F0502020204030204" pitchFamily="34" charset="0"/>
              </a:rPr>
              <a:t>. madde kapsamında sigortalı olmamaları, (isteğe bağlı sigortalılık hariç) </a:t>
            </a:r>
            <a:endParaRPr lang="tr-TR" sz="1600" b="0" dirty="0" smtClean="0">
              <a:cs typeface="Calibri" panose="020F0502020204030204" pitchFamily="34" charset="0"/>
            </a:endParaRPr>
          </a:p>
          <a:p>
            <a:pPr marL="0" indent="0" algn="ctr">
              <a:buNone/>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smtClean="0"/>
              <a:t>Özel </a:t>
            </a:r>
            <a:r>
              <a:rPr lang="tr-TR" sz="1600" b="0" dirty="0"/>
              <a:t>sektör işvereni olması, </a:t>
            </a:r>
          </a:p>
          <a:p>
            <a:pPr algn="just">
              <a:buFont typeface="Wingdings" panose="05000000000000000000" pitchFamily="2" charset="2"/>
              <a:buChar char="v"/>
            </a:pPr>
            <a:r>
              <a:rPr lang="tr-TR" sz="1600" b="0" dirty="0" smtClean="0"/>
              <a:t>Sigortalının </a:t>
            </a:r>
            <a:r>
              <a:rPr lang="tr-TR" sz="1600" b="0" dirty="0"/>
              <a:t>işe alındığı yıldan bir önceki takvim yılında işe alındığı işyerinden Kuruma bildirilen </a:t>
            </a:r>
            <a:r>
              <a:rPr lang="tr-TR" sz="1600" b="0" dirty="0" err="1"/>
              <a:t>APHB’de</a:t>
            </a:r>
            <a:r>
              <a:rPr lang="tr-TR" sz="1600" b="0" dirty="0"/>
              <a:t> kayıtlı sigortalı sayısının ortalamasına ilave olarak çalıştırılması, </a:t>
            </a:r>
          </a:p>
          <a:p>
            <a:pPr algn="just">
              <a:buFont typeface="Wingdings" panose="05000000000000000000" pitchFamily="2" charset="2"/>
              <a:buChar char="v"/>
            </a:pPr>
            <a:r>
              <a:rPr lang="tr-TR" sz="1600" b="0" dirty="0" err="1" smtClean="0"/>
              <a:t>APHB’nin</a:t>
            </a:r>
            <a:r>
              <a:rPr lang="tr-TR" sz="1600" b="0" dirty="0" smtClean="0"/>
              <a:t> </a:t>
            </a:r>
            <a:r>
              <a:rPr lang="tr-TR" sz="1600" b="0" dirty="0"/>
              <a:t>yasal süresi içinde Kuruma verilmesi, </a:t>
            </a:r>
          </a:p>
          <a:p>
            <a:pPr algn="just">
              <a:buFont typeface="Wingdings" panose="05000000000000000000" pitchFamily="2" charset="2"/>
              <a:buChar char="v"/>
            </a:pPr>
            <a:r>
              <a:rPr lang="tr-TR" sz="1600" b="0" dirty="0" smtClean="0"/>
              <a:t>Tahakkuk </a:t>
            </a:r>
            <a:r>
              <a:rPr lang="tr-TR" sz="1600" b="0" dirty="0"/>
              <a:t>eden primlerin yasal süresi içinde ödenmesi, </a:t>
            </a:r>
          </a:p>
          <a:p>
            <a:pPr algn="just">
              <a:buFont typeface="Wingdings" panose="05000000000000000000" pitchFamily="2" charset="2"/>
              <a:buChar char="v"/>
            </a:pPr>
            <a:r>
              <a:rPr lang="tr-TR" sz="1600" b="0" dirty="0" smtClean="0"/>
              <a:t>Yasal </a:t>
            </a:r>
            <a:r>
              <a:rPr lang="tr-TR" sz="1600" b="0" dirty="0"/>
              <a:t>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smtClean="0"/>
              <a:t>Çalıştırdığı </a:t>
            </a:r>
            <a:r>
              <a:rPr lang="tr-TR" sz="1600" b="0" dirty="0"/>
              <a:t>kişileri sigortalı olarak bildirmediği veya bildirdiği sigortalıları fiilen çalıştırmadığı yönünde herhangi bir tespitin bulunmaması,</a:t>
            </a:r>
          </a:p>
          <a:p>
            <a:pPr algn="just">
              <a:buFont typeface="Wingdings" panose="05000000000000000000" pitchFamily="2" charset="2"/>
              <a:buChar char="v"/>
            </a:pPr>
            <a:r>
              <a:rPr lang="tr-TR" sz="1600" b="0" dirty="0" smtClean="0"/>
              <a:t>İhale </a:t>
            </a:r>
            <a:r>
              <a:rPr lang="tr-TR" sz="1600" b="0" dirty="0"/>
              <a:t>konusu iş üstlenilmemiş olması</a:t>
            </a:r>
            <a:r>
              <a:rPr lang="tr-TR" sz="1600" b="0" dirty="0" smtClean="0"/>
              <a:t>,</a:t>
            </a:r>
          </a:p>
          <a:p>
            <a:pPr marL="0" indent="0" algn="just">
              <a:buNone/>
            </a:pPr>
            <a:r>
              <a:rPr lang="tr-TR" sz="1600" b="0" dirty="0"/>
              <a:t> </a:t>
            </a: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08187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buNone/>
            </a:pPr>
            <a:r>
              <a:rPr lang="tr-TR" sz="1600" b="0" dirty="0" smtClean="0"/>
              <a:t>           1/1/2018 </a:t>
            </a:r>
            <a:r>
              <a:rPr lang="tr-TR" sz="1600" b="0" dirty="0"/>
              <a:t>ila 31/12/2020 tarihleri arasında işe alınan ve destek kapsamına giren sigortalılardan dolayı 2020/Aralık ayı/dönemine kadar geçerli olmak üzere</a:t>
            </a:r>
            <a:r>
              <a:rPr lang="tr-TR" sz="1600" b="0" dirty="0" smtClean="0"/>
              <a:t>;</a:t>
            </a:r>
            <a:r>
              <a:rPr lang="tr-TR" sz="1600" b="0" dirty="0"/>
              <a:t>	</a:t>
            </a:r>
          </a:p>
          <a:p>
            <a:pPr marL="0" indent="0">
              <a:buNone/>
            </a:pPr>
            <a:r>
              <a:rPr lang="tr-TR" sz="1600" b="0" dirty="0" smtClean="0"/>
              <a:t>            - </a:t>
            </a:r>
            <a:r>
              <a:rPr lang="tr-TR" sz="1600" b="0" dirty="0"/>
              <a:t>İşe giriş tarihi itibariyle 18 yaşından büyük kadın, 18 yaşından büyük 25 yaşından küçük erkek sigortalılar ile Türkiye İş Kurumuna engelli olarak kayıtlı sigortalılar için sigortalının işe giriş tarihinden itibaren </a:t>
            </a:r>
            <a:r>
              <a:rPr lang="tr-TR" sz="1600" b="0" u="sng" dirty="0">
                <a:solidFill>
                  <a:srgbClr val="FF0000"/>
                </a:solidFill>
              </a:rPr>
              <a:t>18 ay</a:t>
            </a:r>
            <a:r>
              <a:rPr lang="tr-TR" sz="1600" b="0" u="sng" dirty="0" smtClean="0">
                <a:solidFill>
                  <a:srgbClr val="FF0000"/>
                </a:solidFill>
              </a:rPr>
              <a:t>,</a:t>
            </a:r>
            <a:endParaRPr lang="tr-TR" sz="1600" b="0" u="sng" dirty="0">
              <a:solidFill>
                <a:srgbClr val="FF0000"/>
              </a:solidFill>
            </a:endParaRPr>
          </a:p>
          <a:p>
            <a:pPr marL="0" indent="0">
              <a:buNone/>
            </a:pPr>
            <a:r>
              <a:rPr lang="tr-TR" sz="1600" b="0" dirty="0" smtClean="0"/>
              <a:t>            - </a:t>
            </a:r>
            <a:r>
              <a:rPr lang="tr-TR" sz="1600" b="0" dirty="0"/>
              <a:t>İşe giriş tarihi itibariyle 18 yaşın altındaki sigortalılar dahil olmak üzere diğer sigortalılar için sigortalının işe giriş tarihinden itibaren </a:t>
            </a:r>
            <a:r>
              <a:rPr lang="tr-TR" sz="1600" b="0" u="sng" dirty="0">
                <a:solidFill>
                  <a:srgbClr val="FF0000"/>
                </a:solidFill>
              </a:rPr>
              <a:t>12 ay süreyle</a:t>
            </a:r>
            <a:r>
              <a:rPr lang="tr-TR" sz="1600" b="0" dirty="0" smtClean="0"/>
              <a:t>, </a:t>
            </a:r>
            <a:r>
              <a:rPr lang="tr-TR" sz="1600" b="0" dirty="0"/>
              <a:t>	</a:t>
            </a:r>
          </a:p>
          <a:p>
            <a:pPr marL="0" indent="0">
              <a:buNone/>
            </a:pPr>
            <a:r>
              <a:rPr lang="tr-TR" sz="1600" b="0" dirty="0" smtClean="0"/>
              <a:t>            uygulanacaktır.</a:t>
            </a:r>
            <a:endParaRPr lang="tr-TR" sz="1600" b="0" dirty="0"/>
          </a:p>
          <a:p>
            <a:pPr marL="0" indent="0" algn="just">
              <a:spcBef>
                <a:spcPts val="0"/>
              </a:spcBef>
              <a:buNone/>
            </a:pPr>
            <a:r>
              <a:rPr lang="tr-TR" sz="1600" b="0" dirty="0"/>
              <a:t> </a:t>
            </a:r>
            <a:r>
              <a:rPr lang="tr-TR" sz="1600" b="0" dirty="0" smtClean="0"/>
              <a:t>            1/1/2018  </a:t>
            </a:r>
            <a:r>
              <a:rPr lang="tr-TR" sz="1600" b="0" dirty="0"/>
              <a:t>tarihi ve sonrasında tescil edilen işyerleri, Kuruma ilk bildirim yapılan </a:t>
            </a:r>
            <a:r>
              <a:rPr lang="tr-TR" sz="1600" b="0" dirty="0" err="1"/>
              <a:t>APHB’nin</a:t>
            </a:r>
            <a:r>
              <a:rPr lang="tr-TR" sz="1600" b="0" dirty="0"/>
              <a:t> ilişkin olduğu ayı takip eden üçüncü aydan itibaren 2020/Aralık ayı aşılmamak üzere bu destekten yararlanılabilecektir. </a:t>
            </a:r>
            <a:r>
              <a:rPr lang="tr-TR" sz="1600" b="0" dirty="0" smtClean="0"/>
              <a:t>Bu </a:t>
            </a:r>
            <a:r>
              <a:rPr lang="tr-TR" sz="1600" b="0" dirty="0"/>
              <a:t>durumda, 01/10/2020 tarihi ve sonrasında tescil edilen işyerleri destek kapsamına girmemektedir</a:t>
            </a:r>
            <a:r>
              <a:rPr lang="tr-TR" sz="1600" b="0" dirty="0" smtClean="0"/>
              <a:t>.</a:t>
            </a:r>
          </a:p>
          <a:p>
            <a:pPr marL="0" indent="0" algn="just">
              <a:spcBef>
                <a:spcPts val="0"/>
              </a:spcBef>
              <a:buNone/>
            </a:pPr>
            <a:endParaRPr lang="tr-TR" sz="1600" b="0" dirty="0"/>
          </a:p>
          <a:p>
            <a:pPr marL="0" indent="0" algn="just">
              <a:buNone/>
            </a:pPr>
            <a:r>
              <a:rPr lang="tr-TR" sz="1600" b="0" dirty="0"/>
              <a:t> </a:t>
            </a:r>
            <a:r>
              <a:rPr lang="tr-TR" sz="1600" b="0" dirty="0" smtClean="0"/>
              <a:t>           - İşyerinin imalat </a:t>
            </a:r>
            <a:r>
              <a:rPr lang="tr-TR" sz="1600" b="0" dirty="0"/>
              <a:t>sektöründe veya </a:t>
            </a:r>
            <a:r>
              <a:rPr lang="tr-TR" sz="1600" b="0" dirty="0" smtClean="0"/>
              <a:t>bilişim sektöründe faaliyet </a:t>
            </a:r>
            <a:r>
              <a:rPr lang="tr-TR" sz="1600" b="0" dirty="0"/>
              <a:t>göstermesi halinde, günlük brüt asgari ücretin sigortalının prim ödeme gün sayısıyla çarpımı sonucu bulunacak tutarı geçmemek üzere, sigortalının </a:t>
            </a:r>
            <a:r>
              <a:rPr lang="tr-TR" sz="1600" b="0" u="sng" dirty="0">
                <a:solidFill>
                  <a:srgbClr val="FF0000"/>
                </a:solidFill>
              </a:rPr>
              <a:t>SPEK üzerinden hesaplanan sigortalı ve işveren hissesi primlerinin tamamı</a:t>
            </a:r>
            <a:r>
              <a:rPr lang="tr-TR" sz="1600" b="0" dirty="0" smtClean="0"/>
              <a:t>,</a:t>
            </a:r>
            <a:endParaRPr lang="tr-TR" sz="1600" b="0" dirty="0"/>
          </a:p>
          <a:p>
            <a:pPr marL="0" indent="0" algn="just">
              <a:buNone/>
            </a:pPr>
            <a:r>
              <a:rPr lang="tr-TR" sz="1600" b="0" dirty="0"/>
              <a:t>   </a:t>
            </a:r>
            <a:r>
              <a:rPr lang="tr-TR" sz="1600" b="0" dirty="0" smtClean="0"/>
              <a:t>          - İşyerinin diğer </a:t>
            </a:r>
            <a:r>
              <a:rPr lang="tr-TR" sz="1600" b="0" dirty="0"/>
              <a:t>sektörlerde faaliyet göstermesi halinde sigortalının, </a:t>
            </a:r>
            <a:r>
              <a:rPr lang="tr-TR" sz="1600" b="0" u="sng" dirty="0">
                <a:solidFill>
                  <a:srgbClr val="FF0000"/>
                </a:solidFill>
              </a:rPr>
              <a:t>SPEK alt sınırı üzerinden hesaplanan sigortalı ve işveren hissesi primlerinin tamamı</a:t>
            </a:r>
            <a:r>
              <a:rPr lang="tr-TR" sz="1600" b="0" dirty="0" smtClean="0"/>
              <a:t>,</a:t>
            </a:r>
            <a:endParaRPr lang="tr-TR" sz="1600" b="0" dirty="0"/>
          </a:p>
          <a:p>
            <a:pPr marL="0" indent="0" algn="just">
              <a:buNone/>
            </a:pPr>
            <a:r>
              <a:rPr lang="tr-TR" sz="1600" b="0" dirty="0"/>
              <a:t>  </a:t>
            </a:r>
            <a:r>
              <a:rPr lang="tr-TR" sz="1600" b="0" dirty="0" smtClean="0"/>
              <a:t>           tutarında </a:t>
            </a:r>
            <a:r>
              <a:rPr lang="tr-TR" sz="1600" b="0" dirty="0"/>
              <a:t>işverene prim desteği </a:t>
            </a:r>
            <a:r>
              <a:rPr lang="tr-TR" sz="1600" b="0" dirty="0" smtClean="0"/>
              <a:t>sağlanmakta </a:t>
            </a:r>
            <a:r>
              <a:rPr lang="tr-TR" sz="1600" b="0" dirty="0"/>
              <a:t>ve destek tutarı Fondan </a:t>
            </a:r>
            <a:r>
              <a:rPr lang="tr-TR" sz="1600" b="0" dirty="0" smtClean="0"/>
              <a:t>karşılanmaktadır.</a:t>
            </a: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381441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İLAVE İSTİHDAM 3 AYLIK ÜCRET DESTEĞİ</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a:t>
            </a:r>
            <a:r>
              <a:rPr lang="tr-TR" sz="1550" u="sng" dirty="0" smtClean="0">
                <a:cs typeface="Calibri" panose="020F0502020204030204" pitchFamily="34" charset="0"/>
              </a:rPr>
              <a:t>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smtClean="0">
                <a:solidFill>
                  <a:srgbClr val="046CA6"/>
                </a:solidFill>
                <a:cs typeface="Calibri" panose="020F0502020204030204" pitchFamily="34" charset="0"/>
              </a:rPr>
              <a:t>4447 </a:t>
            </a:r>
            <a:r>
              <a:rPr lang="tr-TR" sz="1550" dirty="0">
                <a:solidFill>
                  <a:srgbClr val="046CA6"/>
                </a:solidFill>
                <a:cs typeface="Calibri" panose="020F0502020204030204" pitchFamily="34" charset="0"/>
              </a:rPr>
              <a:t>sayılı İşsizlik Sigortası Kanununun geçici </a:t>
            </a:r>
            <a:r>
              <a:rPr lang="tr-TR" sz="1550" dirty="0" smtClean="0">
                <a:solidFill>
                  <a:srgbClr val="046CA6"/>
                </a:solidFill>
                <a:cs typeface="Calibri" panose="020F0502020204030204" pitchFamily="34" charset="0"/>
              </a:rPr>
              <a:t>19</a:t>
            </a:r>
            <a:r>
              <a:rPr lang="tr-TR" sz="1550" dirty="0">
                <a:solidFill>
                  <a:srgbClr val="046CA6"/>
                </a:solidFill>
                <a:cs typeface="Calibri" panose="020F0502020204030204" pitchFamily="34" charset="0"/>
              </a:rPr>
              <a:t> </a:t>
            </a:r>
            <a:r>
              <a:rPr lang="tr-TR" sz="1550" dirty="0" smtClean="0">
                <a:solidFill>
                  <a:srgbClr val="046CA6"/>
                </a:solidFill>
                <a:cs typeface="Calibri" panose="020F0502020204030204" pitchFamily="34" charset="0"/>
              </a:rPr>
              <a:t>uncu </a:t>
            </a:r>
            <a:r>
              <a:rPr lang="tr-TR" sz="1550" dirty="0">
                <a:solidFill>
                  <a:srgbClr val="046CA6"/>
                </a:solidFill>
                <a:cs typeface="Calibri" panose="020F0502020204030204" pitchFamily="34" charset="0"/>
              </a:rPr>
              <a:t>maddesi</a:t>
            </a:r>
          </a:p>
          <a:p>
            <a:pPr>
              <a:buFont typeface="Wingdings" panose="05000000000000000000" pitchFamily="2" charset="2"/>
              <a:buChar char="v"/>
              <a:defRPr/>
            </a:pPr>
            <a:r>
              <a:rPr lang="tr-TR" sz="1550" dirty="0" smtClean="0">
                <a:solidFill>
                  <a:srgbClr val="046CA6"/>
                </a:solidFill>
                <a:cs typeface="Calibri" panose="020F0502020204030204" pitchFamily="34" charset="0"/>
              </a:rPr>
              <a:t>……………………</a:t>
            </a:r>
          </a:p>
          <a:p>
            <a:pPr marL="0" indent="0">
              <a:buNone/>
              <a:defRPr/>
            </a:pPr>
            <a:r>
              <a:rPr lang="tr-TR" sz="1550" u="sng" dirty="0" smtClean="0">
                <a:solidFill>
                  <a:srgbClr val="046CA6"/>
                </a:solidFill>
                <a:cs typeface="Calibri" panose="020F0502020204030204" pitchFamily="34" charset="0"/>
                <a:sym typeface="Wingdings" pitchFamily="2" charset="2"/>
              </a:rPr>
              <a:t>BAŞLAMA </a:t>
            </a:r>
            <a:r>
              <a:rPr lang="tr-TR" sz="1550" u="sng" dirty="0">
                <a:solidFill>
                  <a:srgbClr val="046CA6"/>
                </a:solidFill>
                <a:cs typeface="Calibri" panose="020F0502020204030204" pitchFamily="34" charset="0"/>
                <a:sym typeface="Wingdings" pitchFamily="2" charset="2"/>
              </a:rPr>
              <a:t>TARİHİ</a:t>
            </a:r>
            <a:r>
              <a:rPr lang="tr-TR" sz="1550" dirty="0">
                <a:solidFill>
                  <a:srgbClr val="046CA6"/>
                </a:solidFill>
                <a:cs typeface="Calibri" panose="020F0502020204030204" pitchFamily="34" charset="0"/>
                <a:sym typeface="Wingdings" pitchFamily="2" charset="2"/>
              </a:rPr>
              <a:t>	            </a:t>
            </a:r>
            <a:r>
              <a:rPr lang="tr-TR" sz="1550" dirty="0" smtClean="0">
                <a:solidFill>
                  <a:srgbClr val="046CA6"/>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1/2/2019</a:t>
            </a:r>
          </a:p>
          <a:p>
            <a:pPr marL="0" indent="0">
              <a:buNone/>
              <a:defRPr/>
            </a:pPr>
            <a:r>
              <a:rPr lang="tr-TR" sz="1550" u="sng" dirty="0" smtClean="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a:t>
            </a:r>
            <a:r>
              <a:rPr lang="tr-TR" sz="1550" dirty="0" smtClean="0">
                <a:solidFill>
                  <a:srgbClr val="070018"/>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İşsizlik </a:t>
            </a:r>
            <a:r>
              <a:rPr lang="tr-TR" sz="1550" b="0" dirty="0">
                <a:solidFill>
                  <a:srgbClr val="046CA6"/>
                </a:solidFill>
                <a:cs typeface="Calibri" panose="020F0502020204030204" pitchFamily="34" charset="0"/>
                <a:sym typeface="Wingdings" pitchFamily="2" charset="2"/>
              </a:rPr>
              <a:t>Sigortası </a:t>
            </a:r>
            <a:r>
              <a:rPr lang="tr-TR" sz="1550" b="0" dirty="0" smtClean="0">
                <a:solidFill>
                  <a:srgbClr val="046CA6"/>
                </a:solidFill>
                <a:cs typeface="Calibri" panose="020F0502020204030204" pitchFamily="34" charset="0"/>
                <a:sym typeface="Wingdings" pitchFamily="2" charset="2"/>
              </a:rPr>
              <a:t>Fonu</a:t>
            </a:r>
          </a:p>
          <a:p>
            <a:pPr marL="0" indent="0">
              <a:buNone/>
              <a:defRPr/>
            </a:pPr>
            <a:r>
              <a:rPr lang="tr-TR" sz="1550" b="0" dirty="0">
                <a:cs typeface="Calibri" panose="020F0502020204030204" pitchFamily="34" charset="0"/>
              </a:rPr>
              <a:t>İstihdam düzeyinin korunması ve ilave istihdam sağlanması amacıyla 2018 yılında </a:t>
            </a:r>
            <a:r>
              <a:rPr lang="tr-TR" sz="1550" b="0" dirty="0" err="1">
                <a:cs typeface="Calibri" panose="020F0502020204030204" pitchFamily="34" charset="0"/>
              </a:rPr>
              <a:t>SGK’ya</a:t>
            </a:r>
            <a:r>
              <a:rPr lang="tr-TR" sz="1550" b="0" dirty="0">
                <a:cs typeface="Calibri" panose="020F0502020204030204" pitchFamily="34" charset="0"/>
              </a:rPr>
              <a:t> bildirilen en az sigortalı sayısına 1 Şubat-30 Nisan 2019 tarihleri arasında ilave olarak işe alınan her bir sigortalı için sigorta primi ve vergi </a:t>
            </a:r>
            <a:r>
              <a:rPr lang="tr-TR" sz="1550" b="0" dirty="0" err="1">
                <a:cs typeface="Calibri" panose="020F0502020204030204" pitchFamily="34" charset="0"/>
              </a:rPr>
              <a:t>teşviği</a:t>
            </a:r>
            <a:r>
              <a:rPr lang="tr-TR" sz="1550" b="0" dirty="0">
                <a:cs typeface="Calibri" panose="020F0502020204030204" pitchFamily="34" charset="0"/>
              </a:rPr>
              <a:t> ile birlikte günlük 67,36 TL, aylık 2.020,90 TL ücret desteği sağlanacak, sağlanan destek işverenin sigorta prim borçlarına mahsup edilecektir</a:t>
            </a:r>
            <a:r>
              <a:rPr lang="tr-TR" sz="1550" b="0" dirty="0" smtClean="0">
                <a:cs typeface="Calibri" panose="020F0502020204030204" pitchFamily="34" charset="0"/>
              </a:rPr>
              <a:t>.</a:t>
            </a: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smtClean="0">
                <a:cs typeface="Calibri" panose="020F0502020204030204" pitchFamily="34" charset="0"/>
              </a:rPr>
              <a:t>İmalat </a:t>
            </a:r>
            <a:r>
              <a:rPr lang="tr-TR" sz="1550" b="0" dirty="0">
                <a:cs typeface="Calibri" panose="020F0502020204030204" pitchFamily="34" charset="0"/>
              </a:rPr>
              <a:t>sektöründe faaliyet gösteren A Ltd. Şti. işvereni </a:t>
            </a:r>
            <a:r>
              <a:rPr lang="tr-TR" sz="1550" b="0" dirty="0" smtClean="0">
                <a:cs typeface="Calibri" panose="020F0502020204030204" pitchFamily="34" charset="0"/>
              </a:rPr>
              <a:t>2019/Ocak </a:t>
            </a:r>
            <a:r>
              <a:rPr lang="tr-TR" sz="1550" b="0" dirty="0">
                <a:cs typeface="Calibri" panose="020F0502020204030204" pitchFamily="34" charset="0"/>
              </a:rPr>
              <a:t>ayında </a:t>
            </a:r>
            <a:r>
              <a:rPr lang="tr-TR" sz="1550" b="0" dirty="0" smtClean="0">
                <a:cs typeface="Calibri" panose="020F0502020204030204" pitchFamily="34" charset="0"/>
              </a:rPr>
              <a:t>destek kapsamında </a:t>
            </a:r>
            <a:r>
              <a:rPr lang="tr-TR" sz="1550" b="0" dirty="0">
                <a:cs typeface="Calibri" panose="020F0502020204030204" pitchFamily="34" charset="0"/>
              </a:rPr>
              <a:t>aranılan şartlara </a:t>
            </a:r>
            <a:r>
              <a:rPr lang="tr-TR" sz="1550" b="0" dirty="0" smtClean="0">
                <a:cs typeface="Calibri" panose="020F0502020204030204" pitchFamily="34" charset="0"/>
              </a:rPr>
              <a:t>haiz sigortalıyı </a:t>
            </a:r>
            <a:r>
              <a:rPr lang="tr-TR" sz="1550" b="0" dirty="0">
                <a:cs typeface="Calibri" panose="020F0502020204030204" pitchFamily="34" charset="0"/>
              </a:rPr>
              <a:t>işe aldığı ve bu sigortalının ayın tamamında çalıştığı </a:t>
            </a:r>
            <a:r>
              <a:rPr lang="tr-TR" sz="1550" b="0" dirty="0" smtClean="0">
                <a:cs typeface="Calibri" panose="020F0502020204030204" pitchFamily="34" charset="0"/>
              </a:rPr>
              <a:t>, SPEK tutarının ise 4.000,00 TL olduğu varsayıldığında;</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Sigorta </a:t>
            </a:r>
            <a:r>
              <a:rPr lang="tr-TR" sz="1550" b="0" dirty="0">
                <a:cs typeface="Calibri" panose="020F0502020204030204" pitchFamily="34" charset="0"/>
              </a:rPr>
              <a:t>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a:t>
            </a:r>
            <a:r>
              <a:rPr lang="tr-TR" sz="1550" b="0" dirty="0" smtClean="0">
                <a:cs typeface="Calibri" panose="020F0502020204030204" pitchFamily="34" charset="0"/>
              </a:rPr>
              <a:t>%       = </a:t>
            </a:r>
            <a:r>
              <a:rPr lang="tr-TR" sz="1550" b="0" dirty="0">
                <a:solidFill>
                  <a:srgbClr val="FF0000"/>
                </a:solidFill>
                <a:cs typeface="Calibri" panose="020F0502020204030204" pitchFamily="34" charset="0"/>
              </a:rPr>
              <a:t>1.500,00 TL</a:t>
            </a:r>
          </a:p>
          <a:p>
            <a:pPr marL="0" indent="0">
              <a:buNone/>
            </a:pPr>
            <a:r>
              <a:rPr lang="tr-TR" sz="1550" b="0" dirty="0" smtClean="0">
                <a:cs typeface="Calibri" panose="020F0502020204030204" pitchFamily="34" charset="0"/>
              </a:rPr>
              <a:t>Fon tarafından karşılanacak tutar =30*85,28 (günlük brüt A.Ü.)  = 2.558,40 TL,</a:t>
            </a:r>
          </a:p>
          <a:p>
            <a:pPr marL="0" indent="0">
              <a:buNone/>
            </a:pPr>
            <a:r>
              <a:rPr lang="tr-TR" sz="1550" b="0" dirty="0" smtClean="0">
                <a:cs typeface="Calibri" panose="020F0502020204030204" pitchFamily="34" charset="0"/>
              </a:rPr>
              <a:t>olduğundan, bu işveren bu sigortalı için damga vergisi dışında prim ödemesi yapmayacaktır.</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Ayrıca, </a:t>
            </a:r>
            <a:r>
              <a:rPr lang="tr-TR" sz="1550" b="0" dirty="0" smtClean="0">
                <a:solidFill>
                  <a:srgbClr val="FF0000"/>
                </a:solidFill>
                <a:cs typeface="Calibri" panose="020F0502020204030204" pitchFamily="34" charset="0"/>
              </a:rPr>
              <a:t>30 x 67,36 TL = 2.020,80 TL </a:t>
            </a:r>
            <a:r>
              <a:rPr lang="tr-TR" sz="1550" b="0" dirty="0" smtClean="0">
                <a:cs typeface="Calibri" panose="020F0502020204030204" pitchFamily="34" charset="0"/>
              </a:rPr>
              <a:t>ücret desteği sağlanacaktır.</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Dolayısıyla, 1.500,00 TL prim desteği + 2.020,80 TL ücret desteği olmak üzere bu sigortalı için toplamda </a:t>
            </a:r>
          </a:p>
          <a:p>
            <a:pPr marL="0" indent="0">
              <a:buNone/>
            </a:pPr>
            <a:r>
              <a:rPr lang="tr-TR" sz="1550" dirty="0" smtClean="0">
                <a:solidFill>
                  <a:srgbClr val="FF0000"/>
                </a:solidFill>
                <a:cs typeface="Calibri" panose="020F0502020204030204" pitchFamily="34" charset="0"/>
              </a:rPr>
              <a:t>3.520,80 TL destek sağlanacaktır.</a:t>
            </a:r>
          </a:p>
          <a:p>
            <a:pPr marL="0" indent="0">
              <a:buNone/>
            </a:pPr>
            <a:endParaRPr lang="tr-TR" sz="1550" b="0" dirty="0">
              <a:cs typeface="Calibri" panose="020F0502020204030204" pitchFamily="34" charset="0"/>
            </a:endParaRPr>
          </a:p>
          <a:p>
            <a:pPr marL="0" indent="0">
              <a:buNone/>
            </a:pPr>
            <a:endParaRPr lang="tr-TR" sz="1550" b="0" dirty="0" smtClean="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890253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marL="0" indent="0">
              <a:spcBef>
                <a:spcPts val="0"/>
              </a:spcBef>
              <a:buNone/>
            </a:pPr>
            <a:r>
              <a:rPr lang="tr-TR" sz="1600" u="sng" dirty="0" smtClean="0">
                <a:cs typeface="Calibri" panose="020F0502020204030204" pitchFamily="34" charset="0"/>
              </a:rPr>
              <a:t>Sigortalı Yönünden;</a:t>
            </a:r>
            <a:endParaRPr lang="tr-TR" sz="1600" dirty="0">
              <a:cs typeface="Calibri" panose="020F0502020204030204" pitchFamily="34" charset="0"/>
            </a:endParaRPr>
          </a:p>
          <a:p>
            <a:pPr algn="just">
              <a:buFont typeface="Wingdings" panose="05000000000000000000" pitchFamily="2" charset="2"/>
              <a:buChar char="v"/>
            </a:pPr>
            <a:r>
              <a:rPr lang="tr-TR" sz="1600" b="0" dirty="0" smtClean="0"/>
              <a:t>1/2/2019 </a:t>
            </a:r>
            <a:r>
              <a:rPr lang="tr-TR" sz="1600" b="0" dirty="0"/>
              <a:t>ila 30/4/2019 tarihleri arasında işe alınmış olması,</a:t>
            </a:r>
          </a:p>
          <a:p>
            <a:pPr algn="just">
              <a:buFont typeface="Wingdings" panose="05000000000000000000" pitchFamily="2" charset="2"/>
              <a:buChar char="v"/>
            </a:pPr>
            <a:r>
              <a:rPr lang="tr-TR" sz="1600" b="0" dirty="0" smtClean="0"/>
              <a:t>Türkiye </a:t>
            </a:r>
            <a:r>
              <a:rPr lang="tr-TR" sz="1600" b="0" dirty="0"/>
              <a:t>İş Kurumuna kayıtlı işsiz olması,</a:t>
            </a:r>
          </a:p>
          <a:p>
            <a:pPr algn="just">
              <a:buFont typeface="Wingdings" panose="05000000000000000000" pitchFamily="2" charset="2"/>
              <a:buChar char="v"/>
            </a:pPr>
            <a:r>
              <a:rPr lang="tr-TR" sz="1600" b="0" dirty="0" smtClean="0"/>
              <a:t>İşe </a:t>
            </a:r>
            <a:r>
              <a:rPr lang="tr-TR" sz="1600" b="0" dirty="0"/>
              <a:t>giriş tarihinden önceki üç aylık sürede toplam on günden fazla 5510/4-1-(a) ve (c) bentleri kapsamında bildirilmemiş olmaları ve isteğe bağlı sigortalılık hariç 5510/4-1-(b), ek 6, ek 9 uncu madde birinci fıkra kapsamında sigortalı olmamaları</a:t>
            </a:r>
            <a:r>
              <a:rPr lang="tr-TR" sz="1600" b="0" dirty="0" smtClean="0"/>
              <a:t>,</a:t>
            </a:r>
            <a:endParaRPr lang="tr-TR" sz="1600" b="0" dirty="0"/>
          </a:p>
          <a:p>
            <a:pPr marL="0" indent="0">
              <a:buNone/>
            </a:pPr>
            <a:r>
              <a:rPr lang="tr-TR" sz="1600" u="sng" dirty="0" smtClean="0"/>
              <a:t>İşveren Yönünden;</a:t>
            </a:r>
            <a:endParaRPr lang="tr-TR" sz="1600" dirty="0"/>
          </a:p>
          <a:p>
            <a:pPr algn="just">
              <a:buFont typeface="Wingdings" panose="05000000000000000000" pitchFamily="2" charset="2"/>
              <a:buChar char="v"/>
            </a:pPr>
            <a:r>
              <a:rPr lang="tr-TR" sz="1600" b="0" dirty="0"/>
              <a:t>d) Özel sektör işvereni olması, </a:t>
            </a:r>
          </a:p>
          <a:p>
            <a:pPr algn="just">
              <a:buFont typeface="Wingdings" panose="05000000000000000000" pitchFamily="2" charset="2"/>
              <a:buChar char="v"/>
            </a:pPr>
            <a:r>
              <a:rPr lang="tr-TR" sz="1600" b="0" dirty="0"/>
              <a:t>e) 2018 yılında Kuruma uzun vadeli sigorta kollarına tabi olarak en az sayıda bildirim yapılan aydaki/dönemdeki sigortalı sayısına ilave olarak çalıştırılması,</a:t>
            </a:r>
          </a:p>
          <a:p>
            <a:pPr algn="just">
              <a:buFont typeface="Wingdings" panose="05000000000000000000" pitchFamily="2" charset="2"/>
              <a:buChar char="v"/>
            </a:pPr>
            <a:r>
              <a:rPr lang="tr-TR" sz="1600" b="0" dirty="0"/>
              <a:t>f) İş sözleşmesinin işveren tarafından haklı nedenlerle feshedilmesi hariç olmak üzere, işe alındıkları tarihten itibaren dokuz aylık sürede iş sözleşmesi feshedilmeksizin çalıştırılmaları</a:t>
            </a:r>
          </a:p>
          <a:p>
            <a:pPr algn="just">
              <a:buFont typeface="Wingdings" panose="05000000000000000000" pitchFamily="2" charset="2"/>
              <a:buChar char="v"/>
            </a:pPr>
            <a:r>
              <a:rPr lang="tr-TR" sz="1600" b="0" dirty="0"/>
              <a:t>g) Aylık prim ve hizmet belgesinin yasal süresi içinde Kuruma verilmesi, </a:t>
            </a:r>
          </a:p>
          <a:p>
            <a:pPr algn="just">
              <a:buFont typeface="Wingdings" panose="05000000000000000000" pitchFamily="2" charset="2"/>
              <a:buChar char="v"/>
            </a:pPr>
            <a:r>
              <a:rPr lang="tr-TR" sz="1600" b="0" dirty="0"/>
              <a:t>h) Tahakkuk eden primlerin yasal süresi içinde ödenmesi, </a:t>
            </a:r>
          </a:p>
          <a:p>
            <a:pPr algn="just">
              <a:buFont typeface="Wingdings" panose="05000000000000000000" pitchFamily="2" charset="2"/>
              <a:buChar char="v"/>
            </a:pPr>
            <a:r>
              <a:rPr lang="tr-TR" sz="1600" b="0" dirty="0"/>
              <a:t>ı) Yasal 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a:t>i) Çalıştırdığı kişileri sigortalı olarak bildirmediği veya bildirdiği sigortalıları fiilen çalıştırmadığı yönünde herhangi bir tespitin bulunmaması</a:t>
            </a:r>
            <a:r>
              <a:rPr lang="tr-TR" sz="1600" b="0" dirty="0" smtClean="0"/>
              <a:t>,</a:t>
            </a:r>
            <a:endParaRPr lang="tr-TR" sz="1600" b="0" dirty="0"/>
          </a:p>
          <a:p>
            <a:pPr algn="just">
              <a:buFont typeface="Wingdings" panose="05000000000000000000" pitchFamily="2" charset="2"/>
              <a:buChar char="v"/>
            </a:pPr>
            <a:r>
              <a:rPr lang="tr-TR" sz="1600" b="0" dirty="0" smtClean="0"/>
              <a:t>İhale </a:t>
            </a:r>
            <a:r>
              <a:rPr lang="tr-TR" sz="1600" b="0" dirty="0"/>
              <a:t>konusu iş üstlenilmemiş olması</a:t>
            </a: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014355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algn="just">
              <a:buFont typeface="Wingdings" panose="05000000000000000000" pitchFamily="2" charset="2"/>
              <a:buChar char="v"/>
            </a:pPr>
            <a:r>
              <a:rPr lang="tr-TR" sz="1600" dirty="0" smtClean="0"/>
              <a:t>Destek Süresi</a:t>
            </a:r>
          </a:p>
          <a:p>
            <a:pPr lvl="0" algn="just">
              <a:buFont typeface="Wingdings" panose="05000000000000000000" pitchFamily="2" charset="2"/>
              <a:buChar char="v"/>
            </a:pPr>
            <a:r>
              <a:rPr lang="tr-TR" sz="1600" b="0" dirty="0" smtClean="0"/>
              <a:t>Sigortalılar </a:t>
            </a:r>
            <a:r>
              <a:rPr lang="tr-TR" sz="1600" b="0" dirty="0"/>
              <a:t>işe alındığı tarihten itibaren 3 ay destekten yararlanacaktır. (Örnek: Nisan ayında işe alınan bir işçi için Nisan, Mayıs ve Haziran aylarında destek alınacaktır.)</a:t>
            </a:r>
          </a:p>
          <a:p>
            <a:pPr lvl="0" algn="just">
              <a:buFont typeface="Wingdings" panose="05000000000000000000" pitchFamily="2" charset="2"/>
              <a:buChar char="v"/>
            </a:pPr>
            <a:r>
              <a:rPr lang="tr-TR" sz="1600" b="0" dirty="0"/>
              <a:t>Şayet sigortalı, işe girdiği tarih itibariyle 2018 yılı ortalama sigortalı sayısına ilave ise 3 aylık süre dolduktan sonra,</a:t>
            </a:r>
          </a:p>
          <a:p>
            <a:pPr lvl="0" algn="just">
              <a:buFont typeface="Wingdings" panose="05000000000000000000" pitchFamily="2" charset="2"/>
              <a:buChar char="v"/>
            </a:pPr>
            <a:r>
              <a:rPr lang="tr-TR" sz="1600" b="0" dirty="0"/>
              <a:t>Kadın sigortalılar, 18-25 yaş aralığında erkek sigortalılar ve engelli sigortalılar 15 ay,</a:t>
            </a:r>
          </a:p>
          <a:p>
            <a:pPr lvl="0" algn="just">
              <a:buFont typeface="Wingdings" panose="05000000000000000000" pitchFamily="2" charset="2"/>
              <a:buChar char="v"/>
            </a:pPr>
            <a:r>
              <a:rPr lang="tr-TR" sz="1600" b="0" dirty="0"/>
              <a:t>Diğer sigortalılar ise 9 ay,</a:t>
            </a:r>
          </a:p>
          <a:p>
            <a:pPr algn="just">
              <a:buFont typeface="Wingdings" panose="05000000000000000000" pitchFamily="2" charset="2"/>
              <a:buChar char="v"/>
            </a:pPr>
            <a:r>
              <a:rPr lang="tr-TR" sz="1600" b="0" dirty="0"/>
              <a:t>Daha halihazırda uygulanmakta olan ilave istihdam desteği kapsamında prim ve vergi desteğinden yararlanacaktır.</a:t>
            </a:r>
          </a:p>
          <a:p>
            <a:pPr lvl="0" algn="just">
              <a:buFont typeface="Wingdings" panose="05000000000000000000" pitchFamily="2" charset="2"/>
              <a:buChar char="v"/>
            </a:pPr>
            <a:r>
              <a:rPr lang="tr-TR" sz="1600" b="0" dirty="0"/>
              <a:t>2019 yılında ilk defa işçi çalıştırmaya başlayacak işyerleri yeni destekten yararlanamayacak, şartları taşıyor ise hâlihazırdaki ilave istihdam desteğinden yararlanacaktır.</a:t>
            </a:r>
          </a:p>
          <a:p>
            <a:pPr lvl="0">
              <a:buFont typeface="Wingdings" panose="05000000000000000000" pitchFamily="2" charset="2"/>
              <a:buChar char="v"/>
            </a:pPr>
            <a:endParaRPr lang="tr-TR" sz="1600" kern="1200" dirty="0"/>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24301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solidFill>
                  <a:srgbClr val="FFFFFF"/>
                </a:solidFill>
                <a:cs typeface="Arial" pitchFamily="34" charset="0"/>
              </a:rPr>
              <a:t>ENGELLİ SİGORTALI İSTİHDAMINDA</a:t>
            </a:r>
            <a:br>
              <a:rPr lang="tr-TR" altLang="tr-TR" sz="2200" b="1" kern="1200" dirty="0">
                <a:solidFill>
                  <a:srgbClr val="FFFFFF"/>
                </a:solidFill>
                <a:cs typeface="Arial" pitchFamily="34" charset="0"/>
              </a:rPr>
            </a:br>
            <a:r>
              <a:rPr lang="tr-TR" altLang="tr-TR" sz="2200" b="1" kern="1200" dirty="0">
                <a:solidFill>
                  <a:srgbClr val="FFFFFF"/>
                </a:solidFill>
                <a:cs typeface="Arial" pitchFamily="34" charset="0"/>
              </a:rPr>
              <a:t>İŞVEREN HİSSESİ SİGORTA PRİM </a:t>
            </a:r>
            <a:r>
              <a:rPr lang="tr-TR" altLang="tr-TR" sz="2200" b="1" kern="1200" dirty="0" smtClean="0">
                <a:solidFill>
                  <a:srgbClr val="FFFFFF"/>
                </a:solidFill>
                <a:cs typeface="Arial" pitchFamily="34" charset="0"/>
              </a:rPr>
              <a:t>TEŞVİKİ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eaLnBrk="1" fontAlgn="auto" hangingPunct="1">
              <a:spcAft>
                <a:spcPts val="0"/>
              </a:spcAft>
              <a:buClr>
                <a:srgbClr val="046CA6"/>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4857 sayılı İş Kanununun 30 uncu maddesi </a:t>
            </a: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2008-77 sayılı Genelge</a:t>
            </a:r>
          </a:p>
          <a:p>
            <a:pPr lvl="0" eaLnBrk="1" fontAlgn="auto" hangingPunct="1">
              <a:spcAft>
                <a:spcPts val="0"/>
              </a:spcAft>
              <a:buSzPct val="100000"/>
              <a:buFont typeface="Wingdings" pitchFamily="2" charset="2"/>
              <a:buChar char="v"/>
              <a:defRPr/>
            </a:pPr>
            <a:endParaRPr lang="tr-TR" sz="1600" dirty="0">
              <a:cs typeface="Calibri" panose="020F0502020204030204" pitchFamily="34" charset="0"/>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rPr>
              <a:t>01.07.2008</a:t>
            </a:r>
            <a:endParaRPr lang="tr-TR" sz="1600" b="0" u="sng" dirty="0">
              <a:cs typeface="Calibri" panose="020F0502020204030204" pitchFamily="34" charset="0"/>
              <a:sym typeface="Wingdings" pitchFamily="2" charset="2"/>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rPr>
              <a:t>Hazine ve Maliye Bakanlığınca</a:t>
            </a:r>
            <a:endParaRPr lang="tr-TR" sz="1600" b="0" dirty="0">
              <a:cs typeface="Calibri" panose="020F0502020204030204" pitchFamily="34" charset="0"/>
            </a:endParaRPr>
          </a:p>
          <a:p>
            <a:pPr lvl="0" fontAlgn="auto">
              <a:spcBef>
                <a:spcPts val="0"/>
              </a:spcBef>
              <a:spcAft>
                <a:spcPts val="0"/>
              </a:spcAft>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r>
              <a:rPr lang="tr-TR" sz="1600" b="0" u="sng" dirty="0">
                <a:cs typeface="Calibri" panose="020F0502020204030204" pitchFamily="34" charset="0"/>
              </a:rPr>
              <a:t>:</a:t>
            </a:r>
            <a:endParaRPr lang="tr-TR" altLang="tr-TR" sz="1600" b="0" u="sng" dirty="0">
              <a:cs typeface="Calibri" panose="020F0502020204030204" pitchFamily="34" charset="0"/>
            </a:endParaRPr>
          </a:p>
          <a:p>
            <a:pPr marL="0" lvl="0" indent="0" algn="just" fontAlgn="auto">
              <a:spcBef>
                <a:spcPts val="0"/>
              </a:spcBef>
              <a:spcAft>
                <a:spcPts val="0"/>
              </a:spcAft>
              <a:buClr>
                <a:srgbClr val="FFFFCC"/>
              </a:buClr>
              <a:buSzPct val="60000"/>
              <a:buNone/>
            </a:pPr>
            <a:r>
              <a:rPr lang="tr-TR" altLang="tr-TR" sz="1600" b="0" dirty="0" smtClean="0">
                <a:cs typeface="Calibri" panose="020F0502020204030204" pitchFamily="34" charset="0"/>
              </a:rPr>
              <a:t>Muaccel </a:t>
            </a:r>
            <a:r>
              <a:rPr lang="tr-TR" altLang="tr-TR" sz="1600" b="0" dirty="0">
                <a:cs typeface="Calibri" panose="020F0502020204030204" pitchFamily="34" charset="0"/>
              </a:rPr>
              <a:t>borcu olmayan işverence </a:t>
            </a:r>
            <a:r>
              <a:rPr lang="tr-TR" altLang="tr-TR" sz="1600" b="0" dirty="0" smtClean="0">
                <a:cs typeface="Calibri" panose="020F0502020204030204" pitchFamily="34" charset="0"/>
              </a:rPr>
              <a:t>3.000,00 TL brüt ücreti olan </a:t>
            </a:r>
            <a:r>
              <a:rPr lang="tr-TR" altLang="tr-TR" sz="1600" b="0" dirty="0">
                <a:cs typeface="Calibri" panose="020F0502020204030204" pitchFamily="34" charset="0"/>
              </a:rPr>
              <a:t>bir sigortalıdan dolayı yararlanılacak teşvik tutarı</a:t>
            </a:r>
            <a:r>
              <a:rPr lang="tr-TR" altLang="tr-TR" sz="1600" b="0" dirty="0" smtClean="0">
                <a:cs typeface="Calibri" panose="020F0502020204030204" pitchFamily="34" charset="0"/>
              </a:rPr>
              <a:t>;</a:t>
            </a:r>
          </a:p>
          <a:p>
            <a:pPr lvl="0" algn="just" fontAlgn="auto">
              <a:spcBef>
                <a:spcPts val="0"/>
              </a:spcBef>
              <a:spcAft>
                <a:spcPts val="0"/>
              </a:spcAft>
              <a:buClr>
                <a:srgbClr val="FFFFCC"/>
              </a:buClr>
              <a:buSzPct val="60000"/>
            </a:pPr>
            <a:endParaRPr lang="tr-TR" altLang="tr-TR" sz="1600" b="0" dirty="0">
              <a:cs typeface="Calibri" panose="020F0502020204030204" pitchFamily="34" charset="0"/>
            </a:endParaRP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3.000,00  </a:t>
            </a:r>
            <a:r>
              <a:rPr lang="tr-TR" sz="1600" b="0" dirty="0">
                <a:cs typeface="Calibri" panose="020F0502020204030204" pitchFamily="34" charset="0"/>
              </a:rPr>
              <a:t>* 5/100     = 150,00 TL Beş puanlık indirim Hazine ve Maliye Bakanlığınca</a:t>
            </a: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2.558,40 </a:t>
            </a:r>
            <a:r>
              <a:rPr lang="tr-TR" sz="1600" b="0" dirty="0">
                <a:cs typeface="Calibri" panose="020F0502020204030204" pitchFamily="34" charset="0"/>
              </a:rPr>
              <a:t>* 15,5/100 =  396,55 TL İşsizlik Sigortası Fonu tarafından karşılanacaktır.</a:t>
            </a:r>
          </a:p>
          <a:p>
            <a:endParaRPr lang="tr-TR" sz="1600" b="0" dirty="0">
              <a:cs typeface="Calibri" panose="020F0502020204030204" pitchFamily="34" charset="0"/>
            </a:endParaRP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İşveren </a:t>
            </a:r>
            <a:r>
              <a:rPr lang="tr-TR" sz="1600" b="0" dirty="0">
                <a:cs typeface="Calibri" panose="020F0502020204030204" pitchFamily="34" charset="0"/>
              </a:rPr>
              <a:t>tarafından ödenmesi gereken sigorta primi; </a:t>
            </a:r>
          </a:p>
          <a:p>
            <a:pPr marL="0" indent="0">
              <a:buNone/>
            </a:pPr>
            <a:r>
              <a:rPr lang="tr-TR" sz="1600" b="0" dirty="0">
                <a:cs typeface="Calibri" panose="020F0502020204030204" pitchFamily="34" charset="0"/>
              </a:rPr>
              <a:t>   3.000,00 * 34,5/100 = 1.035,00 TL, </a:t>
            </a:r>
          </a:p>
          <a:p>
            <a:pPr marL="0" indent="0">
              <a:buNone/>
            </a:pPr>
            <a:r>
              <a:rPr lang="tr-TR" sz="1600" b="0" dirty="0">
                <a:cs typeface="Calibri" panose="020F0502020204030204" pitchFamily="34" charset="0"/>
              </a:rPr>
              <a:t>   1.035,00 – (150,00 + 396,55) = </a:t>
            </a:r>
            <a:r>
              <a:rPr lang="tr-TR" sz="1600" dirty="0">
                <a:cs typeface="Calibri" panose="020F0502020204030204" pitchFamily="34" charset="0"/>
              </a:rPr>
              <a:t>488,45 TL olacaktır.</a:t>
            </a:r>
            <a:endParaRPr lang="tr-TR" sz="1600" b="0" dirty="0">
              <a:cs typeface="Calibri" panose="020F0502020204030204" pitchFamily="34" charset="0"/>
            </a:endParaRPr>
          </a:p>
          <a:p>
            <a:endParaRPr lang="tr-TR" sz="1600" b="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604331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spcBef>
                <a:spcPts val="0"/>
              </a:spcBef>
              <a:spcAft>
                <a:spcPts val="0"/>
              </a:spcAft>
            </a:pPr>
            <a:r>
              <a:rPr lang="tr-TR" altLang="tr-TR" b="1" kern="1200" dirty="0" smtClean="0">
                <a:ea typeface="+mn-ea"/>
                <a:cs typeface="Arial" pitchFamily="34" charset="0"/>
              </a:rPr>
              <a:t/>
            </a:r>
            <a:br>
              <a:rPr lang="tr-TR" altLang="tr-TR" b="1" kern="1200" dirty="0" smtClean="0">
                <a:ea typeface="+mn-ea"/>
                <a:cs typeface="Arial" pitchFamily="34" charset="0"/>
              </a:rPr>
            </a:br>
            <a:r>
              <a:rPr lang="tr-TR" altLang="tr-TR" sz="2200" b="1" kern="1200" dirty="0" smtClean="0">
                <a:ea typeface="+mn-ea"/>
                <a:cs typeface="Arial" pitchFamily="34" charset="0"/>
              </a:rPr>
              <a:t>KAPSAM </a:t>
            </a:r>
            <a:r>
              <a:rPr lang="tr-TR" altLang="tr-TR" sz="2200" b="1" kern="1200" dirty="0">
                <a:ea typeface="+mn-ea"/>
                <a:cs typeface="+mn-cs"/>
              </a:rPr>
              <a:t>VE YARARLANMA ŞARTLARI</a:t>
            </a:r>
            <a:r>
              <a:rPr lang="tr-TR" altLang="tr-TR" sz="2000" b="1" kern="1200" dirty="0">
                <a:solidFill>
                  <a:prstClr val="black"/>
                </a:solidFill>
                <a:ea typeface="+mn-ea"/>
                <a:cs typeface="+mn-cs"/>
              </a:rPr>
              <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251520" y="836712"/>
            <a:ext cx="8640960" cy="4478149"/>
          </a:xfrm>
          <a:prstGeom prst="rect">
            <a:avLst/>
          </a:prstGeom>
        </p:spPr>
        <p:txBody>
          <a:bodyPr wrap="square">
            <a:spAutoFit/>
          </a:bodyPr>
          <a:lstStyle/>
          <a:p>
            <a:pPr lvl="0" algn="just" fontAlgn="auto">
              <a:spcBef>
                <a:spcPts val="1200"/>
              </a:spcBef>
              <a:spcAft>
                <a:spcPts val="0"/>
              </a:spcAft>
              <a:buClr>
                <a:schemeClr val="tx2"/>
              </a:buClr>
              <a:defRPr/>
            </a:pPr>
            <a:r>
              <a:rPr lang="tr-TR" sz="1600" b="1" u="sng" dirty="0" smtClean="0">
                <a:latin typeface="Calibri"/>
                <a:cs typeface="Times New Roman" pitchFamily="18" charset="0"/>
              </a:rPr>
              <a:t>ÖZEL SEKTÖRE AİT;</a:t>
            </a:r>
          </a:p>
          <a:p>
            <a:pPr marL="285750" lvl="0" indent="-285750" algn="just" fontAlgn="auto">
              <a:spcBef>
                <a:spcPts val="1200"/>
              </a:spcBef>
              <a:spcAft>
                <a:spcPts val="0"/>
              </a:spcAft>
              <a:buClr>
                <a:schemeClr val="tx1"/>
              </a:buClr>
              <a:buFont typeface="Wingdings" pitchFamily="2" charset="2"/>
              <a:buChar char="v"/>
              <a:defRPr/>
            </a:pPr>
            <a:r>
              <a:rPr lang="tr-TR" sz="1600" dirty="0" smtClean="0">
                <a:latin typeface="Calibri"/>
                <a:cs typeface="Times New Roman" pitchFamily="18" charset="0"/>
              </a:rPr>
              <a:t>Aynı </a:t>
            </a:r>
            <a:r>
              <a:rPr lang="tr-TR" sz="1600" dirty="0">
                <a:latin typeface="Calibri"/>
                <a:cs typeface="Times New Roman" pitchFamily="18" charset="0"/>
              </a:rPr>
              <a:t>il içindeki işyerlerinde toplam 50 veya daha fazla sigortalı çalıştıran sektör 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smtClean="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smtClean="0">
                <a:latin typeface="Calibri"/>
                <a:cs typeface="Times New Roman" pitchFamily="18" charset="0"/>
              </a:rPr>
              <a:t>Korumalı </a:t>
            </a:r>
            <a:r>
              <a:rPr lang="tr-TR" sz="1600" dirty="0">
                <a:latin typeface="Calibri"/>
                <a:cs typeface="Times New Roman" pitchFamily="18" charset="0"/>
              </a:rPr>
              <a:t>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smtClean="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smtClean="0">
                <a:latin typeface="Calibri"/>
                <a:cs typeface="Times New Roman" pitchFamily="18" charset="0"/>
              </a:rPr>
              <a:t>Kontenjan </a:t>
            </a:r>
            <a:r>
              <a:rPr lang="tr-TR" sz="1600" dirty="0">
                <a:latin typeface="Calibri"/>
                <a:cs typeface="Times New Roman" pitchFamily="18" charset="0"/>
              </a:rPr>
              <a:t>fazlası engelli sigortalı çalıştıran 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Yükümlü olmadığı halde engelli sigortalı çalıştıran </a:t>
            </a:r>
            <a:r>
              <a:rPr lang="tr-TR" sz="1600" dirty="0" smtClean="0">
                <a:latin typeface="Calibri"/>
                <a:cs typeface="Times New Roman" pitchFamily="18" charset="0"/>
              </a:rPr>
              <a:t>işyerleri,</a:t>
            </a:r>
          </a:p>
          <a:p>
            <a:pPr lvl="0" algn="just" fontAlgn="auto">
              <a:spcBef>
                <a:spcPts val="300"/>
              </a:spcBef>
              <a:spcAft>
                <a:spcPts val="0"/>
              </a:spcAft>
              <a:buClr>
                <a:schemeClr val="tx1"/>
              </a:buClr>
              <a:defRPr/>
            </a:pPr>
            <a:endParaRPr lang="tr-TR" sz="1600" b="1" u="sng" dirty="0">
              <a:latin typeface="Calibri"/>
              <a:cs typeface="Times New Roman" pitchFamily="18" charset="0"/>
            </a:endParaRPr>
          </a:p>
          <a:p>
            <a:pPr lvl="0" algn="just" fontAlgn="auto">
              <a:spcBef>
                <a:spcPts val="300"/>
              </a:spcBef>
              <a:spcAft>
                <a:spcPts val="0"/>
              </a:spcAft>
              <a:buClr>
                <a:schemeClr val="tx1"/>
              </a:buClr>
              <a:defRPr/>
            </a:pPr>
            <a:r>
              <a:rPr lang="tr-TR" sz="1600" b="1" u="sng" dirty="0" smtClean="0">
                <a:latin typeface="Calibri"/>
                <a:cs typeface="Times New Roman" pitchFamily="18" charset="0"/>
              </a:rPr>
              <a:t>ÇALIŞTIRDIKLARI SİGORTALILARLA İLGİLİ OLARAK;</a:t>
            </a:r>
          </a:p>
          <a:p>
            <a:pPr marL="342900" lvl="0" indent="-342900" algn="just" fontAlgn="auto">
              <a:spcBef>
                <a:spcPts val="1200"/>
              </a:spcBef>
              <a:spcAft>
                <a:spcPts val="0"/>
              </a:spcAft>
              <a:buClr>
                <a:schemeClr val="tx1"/>
              </a:buClr>
              <a:buFont typeface="Wingdings" pitchFamily="2" charset="2"/>
              <a:buChar char="v"/>
              <a:defRPr/>
            </a:pPr>
            <a:r>
              <a:rPr lang="tr-TR" sz="1600" dirty="0" smtClean="0">
                <a:latin typeface="Calibri"/>
                <a:cs typeface="Times New Roman" pitchFamily="18" charset="0"/>
              </a:rPr>
              <a:t>5510 </a:t>
            </a:r>
            <a:r>
              <a:rPr lang="tr-TR" sz="1600" dirty="0">
                <a:latin typeface="Calibri"/>
                <a:cs typeface="Times New Roman" pitchFamily="18" charset="0"/>
              </a:rPr>
              <a:t>sayılı Kanun uyarınca aylık prim ve hizmet belgelerinin yasal süresi içerisinde </a:t>
            </a:r>
            <a:r>
              <a:rPr lang="tr-TR" sz="1600" dirty="0" smtClean="0">
                <a:latin typeface="Calibri"/>
                <a:cs typeface="Times New Roman" pitchFamily="18" charset="0"/>
              </a:rPr>
              <a:t>Kuruma </a:t>
            </a:r>
            <a:r>
              <a:rPr lang="tr-TR" sz="1600" dirty="0">
                <a:latin typeface="Calibri"/>
                <a:cs typeface="Times New Roman" pitchFamily="18" charset="0"/>
              </a:rPr>
              <a:t>verilmesi</a:t>
            </a:r>
            <a:r>
              <a:rPr lang="tr-TR" sz="1600" dirty="0" smtClean="0">
                <a:latin typeface="Calibri"/>
                <a:cs typeface="Times New Roman" pitchFamily="18" charset="0"/>
              </a:rPr>
              <a:t>,</a:t>
            </a:r>
            <a:endParaRPr lang="tr-TR" sz="1600" dirty="0">
              <a:latin typeface="Calibri"/>
              <a:cs typeface="Times New Roman" pitchFamily="18" charset="0"/>
            </a:endParaRPr>
          </a:p>
          <a:p>
            <a:pPr marL="342900" lvl="0" indent="-34290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Sigortalıların tamamına ait sigorta primlerinin sigortalı hissesine isabet eden tutarı ile Hazinece karşılanmayan işveren hissesine ait tutarın ödenmiş olması, </a:t>
            </a:r>
            <a:endParaRPr lang="tr-TR" sz="1600" dirty="0" smtClean="0">
              <a:latin typeface="Calibri"/>
              <a:cs typeface="Times New Roman" pitchFamily="18" charset="0"/>
            </a:endParaRPr>
          </a:p>
          <a:p>
            <a:pPr lvl="0" algn="just" fontAlgn="auto">
              <a:spcBef>
                <a:spcPts val="300"/>
              </a:spcBef>
              <a:spcAft>
                <a:spcPts val="0"/>
              </a:spcAft>
              <a:buClr>
                <a:schemeClr val="tx2"/>
              </a:buClr>
              <a:defRPr/>
            </a:pPr>
            <a:r>
              <a:rPr lang="tr-TR" sz="1600" dirty="0">
                <a:latin typeface="Calibri"/>
                <a:cs typeface="Times New Roman" pitchFamily="18" charset="0"/>
              </a:rPr>
              <a:t> </a:t>
            </a:r>
            <a:r>
              <a:rPr lang="tr-TR" sz="1600" dirty="0" smtClean="0">
                <a:latin typeface="Calibri"/>
                <a:cs typeface="Times New Roman" pitchFamily="18" charset="0"/>
              </a:rPr>
              <a:t>     şartıyla </a:t>
            </a:r>
            <a:r>
              <a:rPr lang="tr-TR" sz="1600" dirty="0">
                <a:latin typeface="Calibri"/>
                <a:cs typeface="Times New Roman" pitchFamily="18" charset="0"/>
              </a:rPr>
              <a:t>teşvikten yararlanabilmektedir.</a:t>
            </a:r>
          </a:p>
        </p:txBody>
      </p:sp>
    </p:spTree>
    <p:extLst>
      <p:ext uri="{BB962C8B-B14F-4D97-AF65-F5344CB8AC3E}">
        <p14:creationId xmlns:p14="http://schemas.microsoft.com/office/powerpoint/2010/main" val="4069891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cs typeface="Times New Roman" pitchFamily="18" charset="0"/>
              </a:rPr>
              <a:t>KAPSAMA </a:t>
            </a:r>
            <a:r>
              <a:rPr lang="tr-TR" altLang="tr-TR" sz="2200" b="1" kern="1200" dirty="0">
                <a:cs typeface="Times New Roman" pitchFamily="18" charset="0"/>
              </a:rPr>
              <a:t>GİRMEYEN İŞYERLERİ VE </a:t>
            </a:r>
            <a:r>
              <a:rPr lang="tr-TR" altLang="tr-TR" sz="2200" b="1" kern="1200" dirty="0" smtClean="0">
                <a:cs typeface="Times New Roman" pitchFamily="18" charset="0"/>
              </a:rPr>
              <a:t>SİGORTALILAR -</a:t>
            </a:r>
            <a:r>
              <a:rPr lang="tr-TR" altLang="tr-TR" sz="2200" b="1" kern="1200" dirty="0">
                <a:cs typeface="Times New Roman" pitchFamily="18" charset="0"/>
              </a:rPr>
              <a:t/>
            </a:r>
            <a:br>
              <a:rPr lang="tr-TR" altLang="tr-TR" sz="2200" b="1" kern="1200" dirty="0">
                <a:cs typeface="Times New Roman" pitchFamily="18" charset="0"/>
              </a:rPr>
            </a:br>
            <a:r>
              <a:rPr lang="tr-TR" altLang="tr-TR" sz="2200" b="1" kern="1200" dirty="0">
                <a:cs typeface="Times New Roman" pitchFamily="18" charset="0"/>
              </a:rPr>
              <a:t>TEŞVİK TUTARI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lgn="just" fontAlgn="auto">
              <a:spcBef>
                <a:spcPts val="0"/>
              </a:spcBef>
              <a:spcAft>
                <a:spcPts val="0"/>
              </a:spcAft>
              <a:buNone/>
            </a:pPr>
            <a:endParaRPr lang="tr-TR" sz="1600" u="sng" dirty="0" smtClean="0">
              <a:cs typeface="Times New Roman" pitchFamily="18" charset="0"/>
            </a:endParaRPr>
          </a:p>
          <a:p>
            <a:pPr marL="0" indent="0" algn="just" fontAlgn="auto">
              <a:spcBef>
                <a:spcPts val="0"/>
              </a:spcBef>
              <a:spcAft>
                <a:spcPts val="0"/>
              </a:spcAft>
              <a:buNone/>
            </a:pPr>
            <a:endParaRPr lang="tr-TR" sz="1600" u="sng" dirty="0">
              <a:cs typeface="Times New Roman" pitchFamily="18" charset="0"/>
            </a:endParaRPr>
          </a:p>
          <a:p>
            <a:pPr marL="0" indent="0" algn="just" fontAlgn="auto">
              <a:spcBef>
                <a:spcPts val="0"/>
              </a:spcBef>
              <a:spcAft>
                <a:spcPts val="0"/>
              </a:spcAft>
              <a:buNone/>
            </a:pPr>
            <a:r>
              <a:rPr lang="tr-TR" sz="1600" u="sng" dirty="0" smtClean="0">
                <a:cs typeface="Times New Roman" pitchFamily="18" charset="0"/>
              </a:rPr>
              <a:t>KAPSAMA </a:t>
            </a:r>
            <a:r>
              <a:rPr lang="tr-TR" sz="1600" u="sng" dirty="0">
                <a:cs typeface="Times New Roman" pitchFamily="18" charset="0"/>
              </a:rPr>
              <a:t>GİRMEYEN İŞYERLERİ VE SİGORTALILAR</a:t>
            </a:r>
          </a:p>
          <a:p>
            <a:pPr marL="0" indent="0" algn="just" fontAlgn="auto">
              <a:spcBef>
                <a:spcPts val="0"/>
              </a:spcBef>
              <a:spcAft>
                <a:spcPts val="0"/>
              </a:spcAft>
              <a:buNone/>
            </a:pPr>
            <a:r>
              <a:rPr lang="tr-TR" sz="1600" b="0" dirty="0" smtClean="0">
                <a:cs typeface="Times New Roman" pitchFamily="18" charset="0"/>
              </a:rPr>
              <a:t>      Kamu </a:t>
            </a:r>
            <a:r>
              <a:rPr lang="tr-TR" sz="1600" b="0" dirty="0">
                <a:cs typeface="Times New Roman" pitchFamily="18" charset="0"/>
              </a:rPr>
              <a:t>idarelerinde ve </a:t>
            </a:r>
            <a:r>
              <a:rPr lang="tr-TR" sz="1600" b="0" dirty="0" err="1">
                <a:cs typeface="Times New Roman" pitchFamily="18" charset="0"/>
              </a:rPr>
              <a:t>SGDP’ye</a:t>
            </a:r>
            <a:r>
              <a:rPr lang="tr-TR" sz="1600" b="0" dirty="0">
                <a:cs typeface="Times New Roman" pitchFamily="18" charset="0"/>
              </a:rPr>
              <a:t> tabi çalışanlar, topluluk sigortasına tabi olanlar, yurt dışında çalışanlar, aday çırak, çırak ve öğrenciler ile yer altı ve su altı işlerinde çalışanlar   bakımından  bu  teşvik hükümleri uygulanmamaktadır.</a:t>
            </a:r>
          </a:p>
          <a:p>
            <a:pPr marL="0" indent="0" algn="just" fontAlgn="auto">
              <a:spcBef>
                <a:spcPts val="0"/>
              </a:spcBef>
              <a:spcAft>
                <a:spcPts val="0"/>
              </a:spcAft>
              <a:buNone/>
            </a:pPr>
            <a:endParaRPr lang="tr-TR" sz="1600" b="0" dirty="0">
              <a:cs typeface="Times New Roman" pitchFamily="18" charset="0"/>
            </a:endParaRPr>
          </a:p>
          <a:p>
            <a:pPr algn="just" fontAlgn="auto">
              <a:spcBef>
                <a:spcPts val="0"/>
              </a:spcBef>
              <a:spcAft>
                <a:spcPts val="0"/>
              </a:spcAft>
            </a:pPr>
            <a:endParaRPr lang="tr-TR" sz="1600" dirty="0">
              <a:cs typeface="Times New Roman" pitchFamily="18" charset="0"/>
            </a:endParaRPr>
          </a:p>
          <a:p>
            <a:pPr algn="just" fontAlgn="auto">
              <a:spcBef>
                <a:spcPts val="0"/>
              </a:spcBef>
              <a:spcAft>
                <a:spcPts val="0"/>
              </a:spcAft>
            </a:pPr>
            <a:endParaRPr lang="tr-TR" sz="1600" dirty="0">
              <a:cs typeface="Times New Roman" pitchFamily="18" charset="0"/>
            </a:endParaRPr>
          </a:p>
          <a:p>
            <a:pPr marL="0" indent="0" algn="just" fontAlgn="auto">
              <a:spcBef>
                <a:spcPts val="0"/>
              </a:spcBef>
              <a:spcAft>
                <a:spcPts val="0"/>
              </a:spcAft>
              <a:buNone/>
            </a:pPr>
            <a:r>
              <a:rPr lang="tr-TR" sz="1600" u="sng" dirty="0">
                <a:cs typeface="Times New Roman" pitchFamily="18" charset="0"/>
              </a:rPr>
              <a:t>TEŞVİK TUTARI</a:t>
            </a:r>
          </a:p>
          <a:p>
            <a:pPr marL="0" lvl="0" indent="0" algn="just" fontAlgn="auto">
              <a:spcBef>
                <a:spcPts val="0"/>
              </a:spcBef>
              <a:spcAft>
                <a:spcPts val="0"/>
              </a:spcAft>
              <a:buNone/>
            </a:pPr>
            <a:r>
              <a:rPr lang="tr-TR" altLang="tr-TR" sz="1600" b="0" dirty="0">
                <a:cs typeface="Times New Roman" pitchFamily="18" charset="0"/>
              </a:rPr>
              <a:t> </a:t>
            </a:r>
            <a:r>
              <a:rPr lang="tr-TR" altLang="tr-TR" sz="1600" b="0" dirty="0" smtClean="0">
                <a:cs typeface="Times New Roman" pitchFamily="18" charset="0"/>
              </a:rPr>
              <a:t>      Özel </a:t>
            </a:r>
            <a:r>
              <a:rPr lang="tr-TR" altLang="tr-TR" sz="1600" b="0" dirty="0">
                <a:cs typeface="Times New Roman" pitchFamily="18" charset="0"/>
              </a:rPr>
              <a:t>sektöre ait </a:t>
            </a:r>
            <a:r>
              <a:rPr lang="tr-TR" altLang="tr-TR" sz="1600" b="0" dirty="0" smtClean="0">
                <a:cs typeface="Times New Roman" pitchFamily="18" charset="0"/>
              </a:rPr>
              <a:t>işyerlerinde </a:t>
            </a:r>
            <a:r>
              <a:rPr lang="tr-TR" altLang="tr-TR" sz="1600" b="0" dirty="0">
                <a:cs typeface="Times New Roman" pitchFamily="18" charset="0"/>
              </a:rPr>
              <a:t>çalıştırılan engelli sigortalıların prime esas kazanç alt sınırı üzerinden hesaplanan sigorta primi işveren hissesi teşvikinin % 100’ü* Hazinece karşılanmaktadır.</a:t>
            </a:r>
          </a:p>
          <a:p>
            <a:pPr algn="just" fontAlgn="auto">
              <a:spcBef>
                <a:spcPts val="0"/>
              </a:spcBef>
              <a:spcAft>
                <a:spcPts val="0"/>
              </a:spcAft>
            </a:pPr>
            <a:endParaRPr lang="tr-TR" sz="1600" b="0" dirty="0">
              <a:cs typeface="Times New Roman" pitchFamily="18" charset="0"/>
            </a:endParaRPr>
          </a:p>
          <a:p>
            <a:pPr marL="285750" indent="-285750" algn="just" fontAlgn="auto">
              <a:spcBef>
                <a:spcPts val="0"/>
              </a:spcBef>
              <a:spcAft>
                <a:spcPts val="0"/>
              </a:spcAft>
              <a:buFont typeface="Wingdings" pitchFamily="2" charset="2"/>
              <a:buChar char="v"/>
            </a:pPr>
            <a:endParaRPr lang="tr-TR" sz="1600" b="0" dirty="0">
              <a:cs typeface="Times New Roman" pitchFamily="18" charset="0"/>
            </a:endParaRPr>
          </a:p>
          <a:p>
            <a:pPr marL="0" indent="0" algn="just" fontAlgn="auto">
              <a:spcBef>
                <a:spcPts val="0"/>
              </a:spcBef>
              <a:spcAft>
                <a:spcPts val="0"/>
              </a:spcAft>
              <a:buNone/>
            </a:pPr>
            <a:r>
              <a:rPr lang="tr-TR" sz="1600" b="0" dirty="0">
                <a:cs typeface="Times New Roman" pitchFamily="18" charset="0"/>
              </a:rPr>
              <a:t>*</a:t>
            </a:r>
            <a:r>
              <a:rPr lang="tr-TR" sz="1600" b="0" i="1" dirty="0"/>
              <a:t>Hazinece karşılanacak olan </a:t>
            </a:r>
            <a:r>
              <a:rPr lang="tr-TR" altLang="tr-TR" sz="1600" b="0" dirty="0">
                <a:cs typeface="Times New Roman" pitchFamily="18" charset="0"/>
              </a:rPr>
              <a:t>prime esas kazanç alt sınırı üzerinden hesaplanan sigorta primi işveren hissesinin</a:t>
            </a:r>
            <a:r>
              <a:rPr lang="tr-TR" sz="1600" b="0" i="1" dirty="0"/>
              <a:t> </a:t>
            </a:r>
            <a:r>
              <a:rPr lang="en-US" sz="1600" b="0" i="1" dirty="0"/>
              <a:t>“</a:t>
            </a:r>
            <a:r>
              <a:rPr lang="en-US" sz="1600" b="0" i="1" dirty="0" err="1"/>
              <a:t>yüzde</a:t>
            </a:r>
            <a:r>
              <a:rPr lang="en-US" sz="1600" b="0" i="1" dirty="0"/>
              <a:t> </a:t>
            </a:r>
            <a:r>
              <a:rPr lang="en-US" sz="1600" b="0" i="1" dirty="0" err="1"/>
              <a:t>ellis</a:t>
            </a:r>
            <a:r>
              <a:rPr lang="tr-TR" sz="1600" b="0" i="1" dirty="0"/>
              <a:t>i</a:t>
            </a:r>
            <a:r>
              <a:rPr lang="en-US" sz="1600" b="0" i="1" dirty="0"/>
              <a:t>”</a:t>
            </a:r>
            <a:r>
              <a:rPr lang="tr-TR" sz="1600" b="0" i="1" dirty="0"/>
              <a:t> 6/2/2014 tarihli ve 6518 sayılı Kanunun 58 inci maddesiyle </a:t>
            </a:r>
            <a:r>
              <a:rPr lang="en-US" sz="1600" b="0" i="1" dirty="0"/>
              <a:t>“</a:t>
            </a:r>
            <a:r>
              <a:rPr lang="tr-TR" sz="1600" b="0" i="1" dirty="0"/>
              <a:t>yüzde yüzü</a:t>
            </a:r>
            <a:r>
              <a:rPr lang="en-US" sz="1600" b="0" i="1" dirty="0"/>
              <a:t>” </a:t>
            </a:r>
            <a:r>
              <a:rPr lang="en-US" sz="1600" b="0" i="1" dirty="0" err="1"/>
              <a:t>şeklinde</a:t>
            </a:r>
            <a:r>
              <a:rPr lang="en-US" sz="1600" b="0" i="1" dirty="0"/>
              <a:t> </a:t>
            </a:r>
            <a:r>
              <a:rPr lang="en-US" sz="1600" b="0" i="1" dirty="0" err="1"/>
              <a:t>değiştirilmiştir</a:t>
            </a:r>
            <a:r>
              <a:rPr lang="en-US" sz="1600" b="0" i="1" dirty="0"/>
              <a:t>.</a:t>
            </a:r>
            <a:endParaRPr lang="tr-TR" sz="1600" b="0" dirty="0"/>
          </a:p>
          <a:p>
            <a:pPr algn="just" fontAlgn="auto">
              <a:spcBef>
                <a:spcPts val="0"/>
              </a:spcBef>
              <a:spcAft>
                <a:spcPts val="0"/>
              </a:spcAft>
            </a:pPr>
            <a:endParaRPr lang="tr-TR" sz="1600" b="0" dirty="0">
              <a:cs typeface="Times New Roman" pitchFamily="18"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342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KAPSAM</a:t>
            </a:r>
            <a:endParaRPr lang="tr-TR" b="1" dirty="0"/>
          </a:p>
        </p:txBody>
      </p:sp>
      <p:sp>
        <p:nvSpPr>
          <p:cNvPr id="4" name="Dikdörtgen 3"/>
          <p:cNvSpPr/>
          <p:nvPr/>
        </p:nvSpPr>
        <p:spPr>
          <a:xfrm>
            <a:off x="323528" y="764705"/>
            <a:ext cx="8568952" cy="4887492"/>
          </a:xfrm>
          <a:prstGeom prst="rect">
            <a:avLst/>
          </a:prstGeom>
        </p:spPr>
        <p:txBody>
          <a:bodyPr wrap="square">
            <a:spAutoFit/>
          </a:bodyPr>
          <a:lstStyle/>
          <a:p>
            <a:pPr lvl="0" algn="just" fontAlgn="auto">
              <a:lnSpc>
                <a:spcPct val="90000"/>
              </a:lnSpc>
              <a:spcBef>
                <a:spcPts val="600"/>
              </a:spcBef>
              <a:spcAft>
                <a:spcPts val="600"/>
              </a:spcAft>
              <a:tabLst>
                <a:tab pos="4848225" algn="l"/>
              </a:tabLst>
            </a:pPr>
            <a:endParaRPr lang="tr-TR" sz="1600" b="1" u="sng" dirty="0" smtClean="0">
              <a:latin typeface="Calibri" pitchFamily="34" charset="0"/>
            </a:endParaRPr>
          </a:p>
          <a:p>
            <a:pPr lvl="0" algn="just" fontAlgn="auto">
              <a:lnSpc>
                <a:spcPct val="90000"/>
              </a:lnSpc>
              <a:spcBef>
                <a:spcPts val="600"/>
              </a:spcBef>
              <a:spcAft>
                <a:spcPts val="600"/>
              </a:spcAft>
              <a:tabLst>
                <a:tab pos="4848225" algn="l"/>
              </a:tabLst>
            </a:pPr>
            <a:r>
              <a:rPr lang="tr-TR" sz="1600" b="1" u="sng" dirty="0" smtClean="0">
                <a:latin typeface="Calibri" pitchFamily="34" charset="0"/>
              </a:rPr>
              <a:t>KAPSAMDA OLANLAR</a:t>
            </a:r>
          </a:p>
          <a:p>
            <a:pPr lvl="0" algn="just" fontAlgn="auto">
              <a:lnSpc>
                <a:spcPct val="90000"/>
              </a:lnSpc>
              <a:spcBef>
                <a:spcPts val="600"/>
              </a:spcBef>
              <a:spcAft>
                <a:spcPts val="600"/>
              </a:spcAft>
              <a:tabLst>
                <a:tab pos="4848225" algn="l"/>
              </a:tabLst>
            </a:pPr>
            <a:r>
              <a:rPr lang="tr-TR" sz="1600" dirty="0" smtClean="0">
                <a:latin typeface="Calibri" pitchFamily="34" charset="0"/>
              </a:rPr>
              <a:t>4/1-a </a:t>
            </a:r>
            <a:r>
              <a:rPr lang="tr-TR" sz="1600" dirty="0">
                <a:latin typeface="Calibri" pitchFamily="34" charset="0"/>
              </a:rPr>
              <a:t>kapsamındaki sigortalı çalıştıran </a:t>
            </a:r>
            <a:r>
              <a:rPr lang="tr-TR" sz="1600" b="1" dirty="0">
                <a:latin typeface="Calibri" pitchFamily="34" charset="0"/>
              </a:rPr>
              <a:t>özel sektör </a:t>
            </a:r>
            <a:r>
              <a:rPr lang="tr-TR" sz="1600" b="1" dirty="0" smtClean="0">
                <a:latin typeface="Calibri" pitchFamily="34" charset="0"/>
              </a:rPr>
              <a:t>işverenleri </a:t>
            </a:r>
            <a:r>
              <a:rPr lang="tr-TR" sz="1600" dirty="0" smtClean="0">
                <a:latin typeface="Calibri" pitchFamily="34" charset="0"/>
              </a:rPr>
              <a:t>teşvikten faydalanabilmektedir.</a:t>
            </a:r>
          </a:p>
          <a:p>
            <a:pPr lvl="0" algn="just" fontAlgn="auto">
              <a:lnSpc>
                <a:spcPct val="90000"/>
              </a:lnSpc>
              <a:spcBef>
                <a:spcPts val="600"/>
              </a:spcBef>
              <a:spcAft>
                <a:spcPts val="600"/>
              </a:spcAft>
              <a:tabLst>
                <a:tab pos="4848225" algn="l"/>
              </a:tabLst>
            </a:pPr>
            <a:endParaRPr lang="tr-TR" sz="1600" dirty="0" smtClean="0">
              <a:latin typeface="Calibri" pitchFamily="34" charset="0"/>
            </a:endParaRPr>
          </a:p>
          <a:p>
            <a:pPr algn="just" fontAlgn="auto">
              <a:lnSpc>
                <a:spcPct val="90000"/>
              </a:lnSpc>
              <a:spcBef>
                <a:spcPts val="600"/>
              </a:spcBef>
              <a:spcAft>
                <a:spcPts val="600"/>
              </a:spcAft>
              <a:tabLst>
                <a:tab pos="4848225" algn="l"/>
              </a:tabLst>
            </a:pPr>
            <a:r>
              <a:rPr lang="tr-TR" sz="1600" b="1" u="sng" dirty="0" smtClean="0">
                <a:latin typeface="Calibri" pitchFamily="34" charset="0"/>
              </a:rPr>
              <a:t>KAPSAM DIŞI OLANLAR</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Resmi </a:t>
            </a:r>
            <a:r>
              <a:rPr lang="tr-TR" sz="1600" b="1" dirty="0">
                <a:latin typeface="Calibri" pitchFamily="34" charset="0"/>
              </a:rPr>
              <a:t>sektör </a:t>
            </a:r>
            <a:r>
              <a:rPr lang="tr-TR" sz="1600" b="1" dirty="0" smtClean="0">
                <a:latin typeface="Calibri" pitchFamily="34" charset="0"/>
              </a:rPr>
              <a:t>işyerlerinde </a:t>
            </a:r>
            <a:r>
              <a:rPr lang="tr-TR" sz="1600" dirty="0" smtClean="0">
                <a:latin typeface="Calibri" pitchFamily="34" charset="0"/>
              </a:rPr>
              <a:t>(1/3/2011 </a:t>
            </a:r>
            <a:r>
              <a:rPr lang="tr-TR" sz="1600" dirty="0">
                <a:latin typeface="Calibri" pitchFamily="34" charset="0"/>
              </a:rPr>
              <a:t>tarihinden önce kamu idareleri, 1/3/2011 tarihinden sonra 5335 sayılı sayılı Kanunun 30 uncu maddesinin ikinci fıkrası kapsamındakiler</a:t>
            </a:r>
            <a:r>
              <a:rPr lang="tr-TR" sz="1600" dirty="0" smtClean="0">
                <a:latin typeface="Calibri" pitchFamily="34" charset="0"/>
              </a:rPr>
              <a:t>),</a:t>
            </a:r>
            <a:endParaRPr lang="tr-TR" sz="1600" dirty="0">
              <a:latin typeface="Calibri" pitchFamily="34" charset="0"/>
            </a:endParaRP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2886 </a:t>
            </a:r>
            <a:r>
              <a:rPr lang="tr-TR" sz="1600" b="1" dirty="0">
                <a:latin typeface="Calibri" pitchFamily="34" charset="0"/>
              </a:rPr>
              <a:t>sayılı Devlet İhale Kanunu </a:t>
            </a:r>
            <a:r>
              <a:rPr lang="tr-TR" sz="1600" dirty="0">
                <a:latin typeface="Calibri" pitchFamily="34" charset="0"/>
              </a:rPr>
              <a:t>ile </a:t>
            </a:r>
            <a:r>
              <a:rPr lang="tr-TR" sz="1600" b="1" dirty="0">
                <a:latin typeface="Calibri" pitchFamily="34" charset="0"/>
              </a:rPr>
              <a:t>4734 sayılı Kamu İhale Kanunu </a:t>
            </a:r>
            <a:r>
              <a:rPr lang="tr-TR" sz="1600" dirty="0">
                <a:latin typeface="Calibri" pitchFamily="34" charset="0"/>
              </a:rPr>
              <a:t>kapsamındaki alım ve yapım işlerinde, </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4734 </a:t>
            </a:r>
            <a:r>
              <a:rPr lang="tr-TR" sz="1600" b="1" dirty="0">
                <a:latin typeface="Calibri" pitchFamily="34" charset="0"/>
              </a:rPr>
              <a:t>sayılı Kanundan istisna </a:t>
            </a:r>
            <a:r>
              <a:rPr lang="tr-TR" sz="1600" dirty="0">
                <a:latin typeface="Calibri" pitchFamily="34" charset="0"/>
              </a:rPr>
              <a:t>olan alım ve yapım işleri işyerlerinde,</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Uluslararası </a:t>
            </a:r>
            <a:r>
              <a:rPr lang="tr-TR" sz="1600" b="1" dirty="0">
                <a:latin typeface="Calibri" pitchFamily="34" charset="0"/>
              </a:rPr>
              <a:t>anlaşma hükümlerine istinaden</a:t>
            </a:r>
            <a:r>
              <a:rPr lang="tr-TR" sz="1600" dirty="0">
                <a:latin typeface="Calibri" pitchFamily="34" charset="0"/>
              </a:rPr>
              <a:t> yapılan alım ve yapım işlerine ilişkin </a:t>
            </a:r>
            <a:r>
              <a:rPr lang="tr-TR" sz="1600" dirty="0" smtClean="0">
                <a:latin typeface="Calibri" pitchFamily="34" charset="0"/>
              </a:rPr>
              <a:t>işyerlerinde,</a:t>
            </a:r>
          </a:p>
          <a:p>
            <a:pPr lvl="0" algn="just" fontAlgn="auto">
              <a:lnSpc>
                <a:spcPct val="90000"/>
              </a:lnSpc>
              <a:spcBef>
                <a:spcPts val="600"/>
              </a:spcBef>
              <a:spcAft>
                <a:spcPts val="600"/>
              </a:spcAft>
              <a:tabLst>
                <a:tab pos="4848225" algn="l"/>
              </a:tabLst>
            </a:pPr>
            <a:r>
              <a:rPr lang="tr-TR" sz="1600" dirty="0">
                <a:latin typeface="Calibri" pitchFamily="34" charset="0"/>
              </a:rPr>
              <a:t> </a:t>
            </a:r>
            <a:r>
              <a:rPr lang="tr-TR" sz="1600" dirty="0" smtClean="0">
                <a:latin typeface="Calibri" pitchFamily="34" charset="0"/>
              </a:rPr>
              <a:t>     çalıştırılan sigortalılardan dolayı ,</a:t>
            </a:r>
          </a:p>
          <a:p>
            <a:pPr marL="285750" lvl="0" indent="-285750" algn="just" fontAlgn="auto">
              <a:lnSpc>
                <a:spcPct val="90000"/>
              </a:lnSpc>
              <a:spcBef>
                <a:spcPts val="600"/>
              </a:spcBef>
              <a:spcAft>
                <a:spcPts val="600"/>
              </a:spcAft>
              <a:buFont typeface="Wingdings" panose="05000000000000000000" pitchFamily="2" charset="2"/>
              <a:buChar char="v"/>
              <a:tabLst>
                <a:tab pos="4848225" algn="l"/>
              </a:tabLst>
            </a:pPr>
            <a:r>
              <a:rPr lang="tr-TR" sz="1600" b="1" dirty="0" smtClean="0">
                <a:latin typeface="Calibri" pitchFamily="34" charset="0"/>
              </a:rPr>
              <a:t>Yurtdışında çalışanlar</a:t>
            </a:r>
            <a:r>
              <a:rPr lang="tr-TR" sz="1600" dirty="0" smtClean="0">
                <a:latin typeface="Calibri" pitchFamily="34" charset="0"/>
              </a:rPr>
              <a:t> ve </a:t>
            </a:r>
            <a:r>
              <a:rPr lang="tr-TR" sz="1600" b="1" dirty="0">
                <a:latin typeface="Calibri" pitchFamily="34" charset="0"/>
              </a:rPr>
              <a:t>sosyal güvenlik destek primine </a:t>
            </a:r>
            <a:r>
              <a:rPr lang="tr-TR" sz="1600" dirty="0">
                <a:latin typeface="Calibri" pitchFamily="34" charset="0"/>
              </a:rPr>
              <a:t>tabi </a:t>
            </a:r>
            <a:r>
              <a:rPr lang="tr-TR" sz="1600" dirty="0" smtClean="0">
                <a:latin typeface="Calibri" pitchFamily="34" charset="0"/>
              </a:rPr>
              <a:t>çalışanlardan dolayı, </a:t>
            </a:r>
          </a:p>
          <a:p>
            <a:pPr lvl="0" algn="just" fontAlgn="auto">
              <a:lnSpc>
                <a:spcPct val="90000"/>
              </a:lnSpc>
              <a:spcBef>
                <a:spcPts val="600"/>
              </a:spcBef>
              <a:spcAft>
                <a:spcPts val="600"/>
              </a:spcAft>
              <a:tabLst>
                <a:tab pos="4848225" algn="l"/>
              </a:tabLst>
            </a:pPr>
            <a:r>
              <a:rPr lang="tr-TR" sz="1600" dirty="0" smtClean="0">
                <a:latin typeface="Calibri" pitchFamily="34" charset="0"/>
              </a:rPr>
              <a:t>      teşvikten yararlanılamaz</a:t>
            </a:r>
            <a:r>
              <a:rPr lang="tr-TR" sz="1600" dirty="0">
                <a:latin typeface="Calibri" pitchFamily="34" charset="0"/>
              </a:rPr>
              <a:t>.</a:t>
            </a:r>
          </a:p>
        </p:txBody>
      </p:sp>
      <p:sp>
        <p:nvSpPr>
          <p:cNvPr id="5" name="Slayt Numarası Yer Tutucusu 4"/>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903327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smtClean="0">
                <a:solidFill>
                  <a:srgbClr val="FFFFFF"/>
                </a:solidFill>
                <a:cs typeface="Arial" pitchFamily="34" charset="0"/>
              </a:rPr>
              <a:t>ARAŞTIRMA VE GELİŞTİRME  FAALİYETLERİNDE SİGORTA PRİM DESTEĞİ</a:t>
            </a: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179512" y="764704"/>
            <a:ext cx="8712968" cy="5564600"/>
          </a:xfrm>
          <a:prstGeom prst="rect">
            <a:avLst/>
          </a:prstGeom>
        </p:spPr>
        <p:txBody>
          <a:bodyPr wrap="square">
            <a:spAutoFit/>
          </a:bodyPr>
          <a:lstStyle/>
          <a:p>
            <a:pPr marR="0" lvl="0" algn="just"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a:t>
            </a: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rPr>
              <a:t>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12/3/2008 tarihli ve 5746 sayılı Kanun</a:t>
            </a: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2008/85 ve 2009/21 sayılı Genelgeler</a:t>
            </a:r>
          </a:p>
          <a:p>
            <a:pPr marL="285750" marR="0" lvl="0" indent="-28575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BAŞLAMA 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1/4/2008</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gn="just" fontAlgn="auto">
              <a:spcBef>
                <a:spcPct val="20000"/>
              </a:spcBef>
              <a:spcAft>
                <a:spcPts val="0"/>
              </a:spcAft>
              <a:buClr>
                <a:schemeClr val="tx2"/>
              </a:buClr>
              <a:buSzPct val="100000"/>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lang="tr-TR" sz="1600" kern="0" dirty="0">
                <a:latin typeface="Calibri" panose="020F0502020204030204" pitchFamily="34" charset="0"/>
                <a:cs typeface="Calibri" panose="020F0502020204030204" pitchFamily="34" charset="0"/>
                <a:sym typeface="Wingdings" pitchFamily="2" charset="2"/>
              </a:rPr>
              <a:t>Hazine ve Maliye B</a:t>
            </a:r>
            <a:r>
              <a:rPr lang="tr-TR" sz="1600" kern="0" dirty="0" err="1">
                <a:latin typeface="Calibri" panose="020F0502020204030204" pitchFamily="34" charset="0"/>
                <a:cs typeface="Calibri" panose="020F0502020204030204" pitchFamily="34" charset="0"/>
              </a:rPr>
              <a:t>akanlığı</a:t>
            </a:r>
            <a:endParaRPr lang="tr-TR" sz="1600" kern="0" dirty="0">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lang="tr-TR" sz="1600" b="1" u="sng" kern="0" noProof="0" dirty="0" smtClean="0">
                <a:latin typeface="Calibri" panose="020F0502020204030204" pitchFamily="34" charset="0"/>
                <a:cs typeface="Calibri" panose="020F0502020204030204" pitchFamily="34" charset="0"/>
              </a:rPr>
              <a:t>ÖRNEK:</a:t>
            </a:r>
            <a:endPar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lvl="0" algn="just" fontAlgn="auto">
              <a:spcBef>
                <a:spcPts val="600"/>
              </a:spcBef>
              <a:spcAft>
                <a:spcPts val="600"/>
              </a:spcAft>
              <a:buClr>
                <a:srgbClr val="046CA6"/>
              </a:buClr>
              <a:defRPr/>
            </a:pPr>
            <a:r>
              <a:rPr lang="tr-TR" altLang="tr-TR" sz="1600" dirty="0">
                <a:latin typeface="Calibri" panose="020F0502020204030204" pitchFamily="34" charset="0"/>
                <a:cs typeface="Calibri" panose="020F0502020204030204" pitchFamily="34" charset="0"/>
              </a:rPr>
              <a:t>Muaccel borcu olmayan işverence </a:t>
            </a:r>
            <a:r>
              <a:rPr lang="tr-TR" altLang="tr-TR" sz="1600" dirty="0" smtClean="0">
                <a:latin typeface="Calibri" panose="020F0502020204030204" pitchFamily="34" charset="0"/>
                <a:cs typeface="Calibri" panose="020F0502020204030204" pitchFamily="34" charset="0"/>
              </a:rPr>
              <a:t>prime esas kazanç tutarı 3.000,00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olan bir sigortalıdan </a:t>
            </a:r>
            <a:r>
              <a:rPr lang="tr-TR" altLang="tr-TR" sz="1600" dirty="0">
                <a:latin typeface="Calibri" panose="020F0502020204030204" pitchFamily="34" charset="0"/>
                <a:cs typeface="Calibri" panose="020F0502020204030204" pitchFamily="34" charset="0"/>
              </a:rPr>
              <a:t>dolayı yararlanılacak teşvik </a:t>
            </a:r>
            <a:r>
              <a:rPr lang="tr-TR" altLang="tr-TR" sz="1600" dirty="0" smtClean="0">
                <a:latin typeface="Calibri" panose="020F0502020204030204" pitchFamily="34" charset="0"/>
                <a:cs typeface="Calibri" panose="020F0502020204030204" pitchFamily="34" charset="0"/>
              </a:rPr>
              <a:t>tutarı;</a:t>
            </a: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3.000,00 </a:t>
            </a:r>
            <a:r>
              <a:rPr lang="tr-TR" altLang="tr-TR" sz="1600" dirty="0">
                <a:latin typeface="Calibri" panose="020F0502020204030204" pitchFamily="34" charset="0"/>
                <a:cs typeface="Calibri" panose="020F0502020204030204" pitchFamily="34" charset="0"/>
              </a:rPr>
              <a:t>* 5 / 100 = </a:t>
            </a:r>
            <a:r>
              <a:rPr lang="tr-TR" altLang="tr-TR" sz="1600" dirty="0" smtClean="0">
                <a:latin typeface="Calibri" panose="020F0502020204030204" pitchFamily="34" charset="0"/>
                <a:cs typeface="Calibri" panose="020F0502020204030204" pitchFamily="34" charset="0"/>
              </a:rPr>
              <a:t>150,00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Hazine ve Maliye Bakanlığınca </a:t>
            </a:r>
            <a:r>
              <a:rPr lang="tr-TR" altLang="tr-TR" sz="1600" dirty="0">
                <a:latin typeface="Calibri" panose="020F0502020204030204" pitchFamily="34" charset="0"/>
                <a:cs typeface="Calibri" panose="020F0502020204030204" pitchFamily="34" charset="0"/>
              </a:rPr>
              <a:t>karşılanacak tutar,  </a:t>
            </a:r>
            <a:endParaRPr lang="tr-TR" altLang="tr-TR" sz="1600" dirty="0" smtClean="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     </a:t>
            </a:r>
            <a:endParaRPr lang="tr-TR" altLang="tr-TR" sz="1600" dirty="0">
              <a:latin typeface="Calibri" panose="020F0502020204030204" pitchFamily="34" charset="0"/>
              <a:cs typeface="Calibri" panose="020F0502020204030204" pitchFamily="34" charset="0"/>
            </a:endParaRPr>
          </a:p>
          <a:p>
            <a:pPr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(Beş </a:t>
            </a:r>
            <a:r>
              <a:rPr lang="tr-TR" altLang="tr-TR" sz="1600" dirty="0">
                <a:latin typeface="Calibri" panose="020F0502020204030204" pitchFamily="34" charset="0"/>
                <a:cs typeface="Calibri" panose="020F0502020204030204" pitchFamily="34" charset="0"/>
              </a:rPr>
              <a:t>puanlık kısım düşüldükten sonra kalan işveren </a:t>
            </a:r>
            <a:r>
              <a:rPr lang="tr-TR" altLang="tr-TR" sz="1600" dirty="0" smtClean="0">
                <a:latin typeface="Calibri" panose="020F0502020204030204" pitchFamily="34" charset="0"/>
                <a:cs typeface="Calibri" panose="020F0502020204030204" pitchFamily="34" charset="0"/>
              </a:rPr>
              <a:t>hissesi) 15,5/2=7,75</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3</a:t>
            </a:r>
            <a:r>
              <a:rPr lang="tr-TR" altLang="tr-TR" sz="1600" dirty="0" smtClean="0">
                <a:latin typeface="Calibri" panose="020F0502020204030204" pitchFamily="34" charset="0"/>
                <a:cs typeface="Calibri" panose="020F0502020204030204" pitchFamily="34" charset="0"/>
              </a:rPr>
              <a:t>.000,00*7,75 </a:t>
            </a:r>
            <a:r>
              <a:rPr lang="tr-TR" altLang="tr-TR" sz="1600" dirty="0">
                <a:latin typeface="Calibri" panose="020F0502020204030204" pitchFamily="34" charset="0"/>
                <a:cs typeface="Calibri" panose="020F0502020204030204" pitchFamily="34" charset="0"/>
              </a:rPr>
              <a:t>/ 100 </a:t>
            </a:r>
            <a:r>
              <a:rPr lang="tr-TR" altLang="tr-TR" sz="1600" dirty="0" smtClean="0">
                <a:latin typeface="Calibri" panose="020F0502020204030204" pitchFamily="34" charset="0"/>
                <a:cs typeface="Calibri" panose="020F0502020204030204" pitchFamily="34" charset="0"/>
              </a:rPr>
              <a:t>= 232,50  </a:t>
            </a:r>
            <a:r>
              <a:rPr lang="tr-TR" altLang="tr-TR" sz="1600" dirty="0">
                <a:latin typeface="Calibri" panose="020F0502020204030204" pitchFamily="34" charset="0"/>
                <a:cs typeface="Calibri" panose="020F0502020204030204" pitchFamily="34" charset="0"/>
              </a:rPr>
              <a:t>TL Hazine ve Maliye Bakanlığınca </a:t>
            </a:r>
            <a:r>
              <a:rPr lang="tr-TR" altLang="tr-TR" sz="1600" dirty="0" smtClean="0">
                <a:latin typeface="Calibri" panose="020F0502020204030204" pitchFamily="34" charset="0"/>
                <a:cs typeface="Calibri" panose="020F0502020204030204" pitchFamily="34" charset="0"/>
              </a:rPr>
              <a:t>karşılanacak </a:t>
            </a:r>
            <a:r>
              <a:rPr lang="tr-TR" altLang="tr-TR" sz="1600" dirty="0">
                <a:latin typeface="Calibri" panose="020F0502020204030204" pitchFamily="34" charset="0"/>
                <a:cs typeface="Calibri" panose="020F0502020204030204" pitchFamily="34" charset="0"/>
              </a:rPr>
              <a:t>tutar olacaktır. </a:t>
            </a:r>
            <a:endParaRPr lang="tr-TR" altLang="tr-TR" sz="1600" dirty="0" smtClean="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u="sng" dirty="0" smtClean="0">
                <a:latin typeface="Calibri" panose="020F0502020204030204" pitchFamily="34" charset="0"/>
                <a:cs typeface="Calibri" panose="020F0502020204030204" pitchFamily="34" charset="0"/>
              </a:rPr>
              <a:t>Bu </a:t>
            </a:r>
            <a:r>
              <a:rPr lang="tr-TR" altLang="tr-TR" sz="1600" u="sng" dirty="0">
                <a:latin typeface="Calibri" panose="020F0502020204030204" pitchFamily="34" charset="0"/>
                <a:cs typeface="Calibri" panose="020F0502020204030204" pitchFamily="34" charset="0"/>
              </a:rPr>
              <a:t>durumda işveren tarafından ödenecek tutar</a:t>
            </a:r>
            <a:r>
              <a:rPr lang="tr-TR" altLang="tr-TR" sz="1600" u="sng" dirty="0" smtClean="0">
                <a:latin typeface="Calibri" panose="020F0502020204030204" pitchFamily="34" charset="0"/>
                <a:cs typeface="Calibri" panose="020F0502020204030204" pitchFamily="34" charset="0"/>
              </a:rPr>
              <a:t>;</a:t>
            </a:r>
            <a:r>
              <a:rPr lang="tr-TR" altLang="tr-TR" sz="1600" dirty="0" smtClean="0">
                <a:latin typeface="Calibri" panose="020F0502020204030204" pitchFamily="34" charset="0"/>
                <a:cs typeface="Calibri" panose="020F0502020204030204" pitchFamily="34" charset="0"/>
              </a:rPr>
              <a:t>    </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3.000,00 </a:t>
            </a: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34,5/100 = 1.035,00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değil    </a:t>
            </a:r>
          </a:p>
          <a:p>
            <a:pPr lvl="0" algn="just" fontAlgn="auto">
              <a:spcBef>
                <a:spcPts val="0"/>
              </a:spcBef>
              <a:spcAft>
                <a:spcPts val="0"/>
              </a:spcAft>
              <a:buClr>
                <a:srgbClr val="FFFFCC"/>
              </a:buClr>
              <a:buSzPct val="60000"/>
            </a:pPr>
            <a:r>
              <a:rPr lang="tr-TR" sz="1600" dirty="0" smtClean="0">
                <a:latin typeface="Calibri" panose="020F0502020204030204" pitchFamily="34" charset="0"/>
                <a:cs typeface="Calibri" panose="020F0502020204030204" pitchFamily="34" charset="0"/>
              </a:rPr>
              <a:t>    </a:t>
            </a:r>
            <a:endParaRPr 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sz="1600" dirty="0" smtClean="0">
                <a:latin typeface="Calibri" panose="020F0502020204030204" pitchFamily="34" charset="0"/>
                <a:cs typeface="Calibri" panose="020F0502020204030204" pitchFamily="34" charset="0"/>
              </a:rPr>
              <a:t>1.035,00– (150+232,50) </a:t>
            </a:r>
            <a:r>
              <a:rPr lang="tr-TR" sz="1600" dirty="0">
                <a:latin typeface="Calibri" panose="020F0502020204030204" pitchFamily="34" charset="0"/>
                <a:cs typeface="Calibri" panose="020F0502020204030204" pitchFamily="34" charset="0"/>
              </a:rPr>
              <a:t>= </a:t>
            </a:r>
            <a:r>
              <a:rPr lang="tr-TR" sz="1600" b="1" dirty="0" smtClean="0">
                <a:latin typeface="Calibri" panose="020F0502020204030204" pitchFamily="34" charset="0"/>
                <a:cs typeface="Calibri" panose="020F0502020204030204" pitchFamily="34" charset="0"/>
              </a:rPr>
              <a:t>652,50 TL </a:t>
            </a:r>
            <a:r>
              <a:rPr lang="tr-TR" sz="1600" b="1" dirty="0">
                <a:latin typeface="Calibri" panose="020F0502020204030204" pitchFamily="34" charset="0"/>
                <a:cs typeface="Calibri" panose="020F0502020204030204" pitchFamily="34" charset="0"/>
              </a:rPr>
              <a:t>olacaktır.</a:t>
            </a:r>
          </a:p>
          <a:p>
            <a:pPr marL="342900" marR="0" lvl="0" indent="-34290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73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KAPSAM</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defRPr/>
            </a:pPr>
            <a:r>
              <a:rPr lang="tr-TR" altLang="tr-TR" sz="1600" u="sng" dirty="0">
                <a:cs typeface="Arial" pitchFamily="34" charset="0"/>
              </a:rPr>
              <a:t>KAPSAMDA OLAN İŞYERLERİ</a:t>
            </a:r>
          </a:p>
          <a:p>
            <a:pPr lvl="0" fontAlgn="auto">
              <a:spcBef>
                <a:spcPts val="600"/>
              </a:spcBef>
              <a:spcAft>
                <a:spcPts val="600"/>
              </a:spcAft>
              <a:buFont typeface="Wingdings" pitchFamily="2" charset="2"/>
              <a:buChar char="v"/>
              <a:defRPr/>
            </a:pPr>
            <a:r>
              <a:rPr lang="tr-TR" sz="1600" b="0" dirty="0"/>
              <a:t>Teknoloji Merkezi İşletmeleri</a:t>
            </a:r>
          </a:p>
          <a:p>
            <a:pPr lvl="0" fontAlgn="auto">
              <a:spcBef>
                <a:spcPts val="600"/>
              </a:spcBef>
              <a:spcAft>
                <a:spcPts val="600"/>
              </a:spcAft>
              <a:buFont typeface="Wingdings" pitchFamily="2" charset="2"/>
              <a:buChar char="v"/>
              <a:defRPr/>
            </a:pPr>
            <a:r>
              <a:rPr lang="tr-TR" sz="1600" b="0" dirty="0" err="1"/>
              <a:t>Ar-Ge</a:t>
            </a:r>
            <a:r>
              <a:rPr lang="tr-TR" sz="1600" b="0" dirty="0"/>
              <a:t> </a:t>
            </a:r>
            <a:r>
              <a:rPr lang="tr-TR" sz="1600" b="0" dirty="0" smtClean="0"/>
              <a:t>Merkezleri/Tasarım Merkezleri</a:t>
            </a:r>
            <a:endParaRPr lang="tr-TR" sz="1600" b="0" dirty="0"/>
          </a:p>
          <a:p>
            <a:pPr lvl="0" fontAlgn="auto">
              <a:spcBef>
                <a:spcPts val="600"/>
              </a:spcBef>
              <a:spcAft>
                <a:spcPts val="600"/>
              </a:spcAft>
              <a:buFont typeface="Wingdings" pitchFamily="2" charset="2"/>
              <a:buChar char="v"/>
              <a:defRPr/>
            </a:pPr>
            <a:r>
              <a:rPr lang="tr-TR" sz="1600" b="0" dirty="0"/>
              <a:t> Ar-Ge ve yenilik projelerinde faaliyet göstermekle birlikte, söz konusu faaliyetleri kamu kurumu ve kuruluşları ile kanunla kurulan vakıflar veya uluslar arası fonlarca desteklenen işletmeler</a:t>
            </a:r>
          </a:p>
          <a:p>
            <a:pPr lvl="0" fontAlgn="auto">
              <a:spcBef>
                <a:spcPts val="600"/>
              </a:spcBef>
              <a:spcAft>
                <a:spcPts val="600"/>
              </a:spcAft>
              <a:buFont typeface="Wingdings" pitchFamily="2" charset="2"/>
              <a:buChar char="v"/>
              <a:defRPr/>
            </a:pPr>
            <a:r>
              <a:rPr lang="tr-TR" sz="1600" b="0" dirty="0"/>
              <a:t>Ar-Ge ve yenilik projeleri TÜBİTAK tarafından yürütülen işletmeler</a:t>
            </a:r>
          </a:p>
          <a:p>
            <a:pPr lvl="0" fontAlgn="auto">
              <a:spcBef>
                <a:spcPts val="600"/>
              </a:spcBef>
              <a:spcAft>
                <a:spcPts val="600"/>
              </a:spcAft>
              <a:buFont typeface="Wingdings" pitchFamily="2" charset="2"/>
              <a:buChar char="v"/>
              <a:defRPr/>
            </a:pPr>
            <a:r>
              <a:rPr lang="tr-TR" sz="1600" b="0" dirty="0"/>
              <a:t>Rekabet öncesi işbirliği projeleri bulunan işletmeler</a:t>
            </a:r>
          </a:p>
          <a:p>
            <a:pPr lvl="0" fontAlgn="auto">
              <a:spcBef>
                <a:spcPts val="600"/>
              </a:spcBef>
              <a:spcAft>
                <a:spcPts val="600"/>
              </a:spcAft>
              <a:buFont typeface="Wingdings" pitchFamily="2" charset="2"/>
              <a:buChar char="v"/>
              <a:defRPr/>
            </a:pPr>
            <a:r>
              <a:rPr lang="tr-TR" sz="1600" b="0" dirty="0" err="1"/>
              <a:t>Teknogirişim</a:t>
            </a:r>
            <a:r>
              <a:rPr lang="tr-TR" sz="1600" b="0" dirty="0"/>
              <a:t> sermaye desteği alan işletmeler</a:t>
            </a:r>
          </a:p>
          <a:p>
            <a:pPr lvl="0" fontAlgn="auto">
              <a:spcBef>
                <a:spcPts val="600"/>
              </a:spcBef>
              <a:spcAft>
                <a:spcPts val="600"/>
              </a:spcAft>
              <a:buFont typeface="Wingdings" pitchFamily="2" charset="2"/>
              <a:buChar char="v"/>
              <a:defRPr/>
            </a:pPr>
            <a:r>
              <a:rPr lang="tr-TR" sz="1600" b="0" dirty="0"/>
              <a:t>4691 sayılı Teknoloji Geliştirme Bölgeleri Kanunu Kapsamında ücreti gelir vergisinden istisna tutulan personel çalıştıran </a:t>
            </a:r>
            <a:r>
              <a:rPr lang="tr-TR" sz="1600" b="0" dirty="0" smtClean="0"/>
              <a:t>işletmeler</a:t>
            </a:r>
          </a:p>
          <a:p>
            <a:pPr lvl="0" fontAlgn="auto">
              <a:spcBef>
                <a:spcPts val="600"/>
              </a:spcBef>
              <a:spcAft>
                <a:spcPts val="600"/>
              </a:spcAft>
              <a:buFont typeface="Wingdings" pitchFamily="2" charset="2"/>
              <a:buChar char="v"/>
              <a:defRPr/>
            </a:pPr>
            <a:endParaRPr lang="tr-TR" sz="1600" b="0" dirty="0"/>
          </a:p>
          <a:p>
            <a:pPr marL="0" lvl="0" indent="0" algn="just" fontAlgn="auto">
              <a:lnSpc>
                <a:spcPct val="90000"/>
              </a:lnSpc>
              <a:spcBef>
                <a:spcPts val="600"/>
              </a:spcBef>
              <a:spcAft>
                <a:spcPts val="600"/>
              </a:spcAft>
              <a:buNone/>
              <a:tabLst>
                <a:tab pos="4848225" algn="l"/>
              </a:tabLst>
              <a:defRPr/>
            </a:pPr>
            <a:r>
              <a:rPr lang="tr-TR" altLang="tr-TR" sz="1600" u="sng" dirty="0"/>
              <a:t>KAPSAM DIŞI OLAN İŞYERLERİ</a:t>
            </a:r>
          </a:p>
          <a:p>
            <a:pPr lvl="0" algn="just" fontAlgn="auto">
              <a:spcBef>
                <a:spcPts val="600"/>
              </a:spcBef>
              <a:spcAft>
                <a:spcPts val="600"/>
              </a:spcAft>
              <a:buFont typeface="Wingdings" pitchFamily="2" charset="2"/>
              <a:buChar char="v"/>
              <a:defRPr/>
            </a:pPr>
            <a:r>
              <a:rPr lang="tr-TR" sz="1600" b="0" dirty="0"/>
              <a:t>Resmi nitelikteki işyerleri         </a:t>
            </a:r>
          </a:p>
          <a:p>
            <a:pPr lvl="0" algn="just" fontAlgn="auto">
              <a:spcBef>
                <a:spcPts val="600"/>
              </a:spcBef>
              <a:spcAft>
                <a:spcPts val="600"/>
              </a:spcAft>
              <a:buFont typeface="Wingdings" pitchFamily="2" charset="2"/>
              <a:buChar char="v"/>
              <a:defRPr/>
            </a:pPr>
            <a:r>
              <a:rPr lang="tr-TR" sz="1600" b="0" dirty="0"/>
              <a:t>Kapsama giren işletmelerin, 2886 sayılı Kanun ile 4734 Sayılı Kanuna tabi hizmet ve yapım işinin yürütüldüğü işyerleri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7961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0"/>
              </a:spcBef>
              <a:spcAft>
                <a:spcPts val="0"/>
              </a:spcAft>
              <a:defRPr/>
            </a:pPr>
            <a:r>
              <a:rPr lang="tr-TR" altLang="tr-TR" sz="2000" b="1" kern="1200" dirty="0" smtClean="0">
                <a:solidFill>
                  <a:srgbClr val="000000"/>
                </a:solidFill>
                <a:ea typeface="+mn-ea"/>
                <a:cs typeface="Times New Roman" pitchFamily="18" charset="0"/>
              </a:rPr>
              <a:t/>
            </a:r>
            <a:br>
              <a:rPr lang="tr-TR" altLang="tr-TR" sz="2000" b="1" kern="1200" dirty="0" smtClean="0">
                <a:solidFill>
                  <a:srgbClr val="000000"/>
                </a:solidFill>
                <a:ea typeface="+mn-ea"/>
                <a:cs typeface="Times New Roman" pitchFamily="18" charset="0"/>
              </a:rPr>
            </a:br>
            <a:r>
              <a:rPr lang="tr-TR" altLang="tr-TR" sz="2200" b="1" kern="1200" dirty="0" smtClean="0">
                <a:ea typeface="+mn-ea"/>
                <a:cs typeface="Times New Roman" pitchFamily="18" charset="0"/>
              </a:rPr>
              <a:t>KAPSAMDAKİ </a:t>
            </a:r>
            <a:r>
              <a:rPr lang="tr-TR" altLang="tr-TR" sz="2200" b="1" kern="1200" dirty="0">
                <a:ea typeface="+mn-ea"/>
                <a:cs typeface="Times New Roman" pitchFamily="18" charset="0"/>
              </a:rPr>
              <a:t>SİGORTALILAR</a:t>
            </a:r>
            <a:r>
              <a:rPr lang="tr-TR" altLang="tr-TR" b="1" kern="1200" dirty="0">
                <a:ea typeface="+mn-ea"/>
                <a:cs typeface="Times New Roman" pitchFamily="18" charset="0"/>
              </a:rPr>
              <a:t/>
            </a:r>
            <a:br>
              <a:rPr lang="tr-TR" altLang="tr-TR" b="1" kern="1200" dirty="0">
                <a:ea typeface="+mn-ea"/>
                <a:cs typeface="Times New Roman" pitchFamily="18"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179512" y="836713"/>
            <a:ext cx="8640960" cy="4770537"/>
          </a:xfrm>
          <a:prstGeom prst="rect">
            <a:avLst/>
          </a:prstGeom>
        </p:spPr>
        <p:txBody>
          <a:bodyPr wrap="square">
            <a:spAutoFit/>
          </a:bodyPr>
          <a:lstStyle/>
          <a:p>
            <a:pPr marL="342900" lvl="0" indent="-342900" fontAlgn="auto">
              <a:spcBef>
                <a:spcPts val="600"/>
              </a:spcBef>
              <a:spcAft>
                <a:spcPts val="600"/>
              </a:spcAft>
              <a:buClr>
                <a:srgbClr val="046CA6"/>
              </a:buClr>
              <a:buFont typeface="Wingdings" pitchFamily="2" charset="2"/>
              <a:buChar char="v"/>
            </a:pPr>
            <a:endParaRPr lang="tr-TR" altLang="tr-TR" sz="1600" b="1" u="sng" dirty="0" smtClean="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smtClean="0">
                <a:latin typeface="Calibri" pitchFamily="34" charset="0"/>
              </a:rPr>
              <a:t>AR-GE PERSONELİ:</a:t>
            </a:r>
          </a:p>
          <a:p>
            <a:pPr marL="342900" lvl="0" indent="-342900" algn="just" fontAlgn="auto">
              <a:spcBef>
                <a:spcPts val="600"/>
              </a:spcBef>
              <a:spcAft>
                <a:spcPts val="600"/>
              </a:spcAft>
              <a:buClr>
                <a:srgbClr val="046CA6"/>
              </a:buClr>
            </a:pPr>
            <a:r>
              <a:rPr lang="tr-TR" altLang="tr-TR" sz="1600" dirty="0" smtClean="0">
                <a:latin typeface="Calibri" pitchFamily="34" charset="0"/>
              </a:rPr>
              <a:t>       </a:t>
            </a:r>
            <a:r>
              <a:rPr lang="tr-TR" altLang="tr-TR" sz="1600" dirty="0">
                <a:latin typeface="Calibri" pitchFamily="34" charset="0"/>
              </a:rPr>
              <a:t>Ar-Ge merkezlerinin, kamu kurum ve kuruluşları ile kanunla kurulan vakıflar tarafından veya uluslararası fonlarca desteklenen ya da TÜBİTAK tarafından yürütülen Ar-Ge ve yenilik projeleri ile rekabet öncesi işbirliği projelerinde ve </a:t>
            </a:r>
            <a:r>
              <a:rPr lang="tr-TR" altLang="tr-TR" sz="1600" dirty="0" err="1">
                <a:latin typeface="Calibri" pitchFamily="34" charset="0"/>
              </a:rPr>
              <a:t>teknogirişim</a:t>
            </a:r>
            <a:r>
              <a:rPr lang="tr-TR" altLang="tr-TR" sz="1600" dirty="0">
                <a:latin typeface="Calibri" pitchFamily="34" charset="0"/>
              </a:rPr>
              <a:t> sermaye desteklerinden yararlanan işletmelerin </a:t>
            </a:r>
            <a:r>
              <a:rPr lang="tr-TR" altLang="tr-TR" sz="1600" b="1" dirty="0">
                <a:latin typeface="Calibri" pitchFamily="34" charset="0"/>
              </a:rPr>
              <a:t>Ar-Ge faaliyetlerinde doğrudan görevli olan araştırmacı ve teknisyenlerinin </a:t>
            </a:r>
            <a:r>
              <a:rPr lang="tr-TR" altLang="tr-TR" sz="1600" b="1" dirty="0" smtClean="0">
                <a:latin typeface="Calibri" pitchFamily="34" charset="0"/>
              </a:rPr>
              <a:t>tamamı</a:t>
            </a:r>
            <a:r>
              <a:rPr lang="tr-TR" altLang="tr-TR" sz="1600" dirty="0" smtClean="0">
                <a:latin typeface="Calibri" pitchFamily="34" charset="0"/>
              </a:rPr>
              <a:t>,</a:t>
            </a:r>
          </a:p>
          <a:p>
            <a:pPr marL="342900" lvl="0" indent="-342900" algn="just" fontAlgn="auto">
              <a:spcBef>
                <a:spcPts val="600"/>
              </a:spcBef>
              <a:spcAft>
                <a:spcPts val="600"/>
              </a:spcAft>
              <a:buClr>
                <a:srgbClr val="046CA6"/>
              </a:buClr>
            </a:pPr>
            <a:endParaRPr lang="tr-TR" altLang="tr-TR" sz="1600" dirty="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smtClean="0">
                <a:latin typeface="Calibri" pitchFamily="34" charset="0"/>
              </a:rPr>
              <a:t>DESTEK PERSONELİ:</a:t>
            </a:r>
          </a:p>
          <a:p>
            <a:pPr marL="342900" lvl="0" indent="-342900" algn="just" fontAlgn="auto">
              <a:spcBef>
                <a:spcPts val="600"/>
              </a:spcBef>
              <a:spcAft>
                <a:spcPts val="600"/>
              </a:spcAft>
              <a:buClr>
                <a:srgbClr val="046CA6"/>
              </a:buClr>
            </a:pPr>
            <a:r>
              <a:rPr lang="tr-TR" altLang="tr-TR" sz="1600" b="1" dirty="0" smtClean="0">
                <a:latin typeface="Calibri" pitchFamily="34" charset="0"/>
              </a:rPr>
              <a:t>       </a:t>
            </a:r>
            <a:r>
              <a:rPr lang="tr-TR" altLang="tr-TR" sz="1600" b="1" dirty="0">
                <a:latin typeface="Calibri" pitchFamily="34" charset="0"/>
              </a:rPr>
              <a:t>Ar-Ge personel sayısının yüzde onunu aşmamak kaydıyla </a:t>
            </a:r>
            <a:r>
              <a:rPr lang="tr-TR" altLang="tr-TR" sz="1600" dirty="0">
                <a:latin typeface="Calibri" pitchFamily="34" charset="0"/>
              </a:rPr>
              <a:t>Ar-Ge faaliyetlerine katılan veya bu faaliyetlerle doğrudan ilişkili </a:t>
            </a:r>
            <a:r>
              <a:rPr lang="tr-TR" altLang="tr-TR" sz="1600" b="1" dirty="0">
                <a:latin typeface="Calibri" pitchFamily="34" charset="0"/>
              </a:rPr>
              <a:t>yönetici, teknik eleman, laborant, sekreter, işçi ve benzeri personel</a:t>
            </a:r>
            <a:r>
              <a:rPr lang="tr-TR" altLang="tr-TR" sz="1600" b="1" dirty="0" smtClean="0">
                <a:latin typeface="Calibri" pitchFamily="34" charset="0"/>
              </a:rPr>
              <a:t>,</a:t>
            </a:r>
          </a:p>
          <a:p>
            <a:pPr marL="342900" lvl="0" indent="-342900" algn="just" fontAlgn="auto">
              <a:spcBef>
                <a:spcPts val="600"/>
              </a:spcBef>
              <a:spcAft>
                <a:spcPts val="600"/>
              </a:spcAft>
              <a:buClr>
                <a:srgbClr val="046CA6"/>
              </a:buClr>
            </a:pPr>
            <a:endParaRPr lang="tr-TR" altLang="tr-TR" sz="1600" b="1" dirty="0">
              <a:latin typeface="Calibri" pitchFamily="34" charset="0"/>
            </a:endParaRPr>
          </a:p>
          <a:p>
            <a:pPr marL="342900" lvl="0" indent="-342900" algn="just" fontAlgn="auto">
              <a:spcBef>
                <a:spcPts val="600"/>
              </a:spcBef>
              <a:spcAft>
                <a:spcPts val="600"/>
              </a:spcAft>
              <a:buClr>
                <a:srgbClr val="046CA6"/>
              </a:buClr>
              <a:buFont typeface="Wingdings" pitchFamily="2" charset="2"/>
              <a:buChar char="v"/>
            </a:pPr>
            <a:r>
              <a:rPr lang="tr-TR" altLang="tr-TR" sz="1600" dirty="0">
                <a:latin typeface="Calibri" pitchFamily="34" charset="0"/>
              </a:rPr>
              <a:t>4691 sayılı Teknoloji Geliştirme Bölgeleri Kanununun geçici 2 </a:t>
            </a:r>
            <a:r>
              <a:rPr lang="tr-TR" altLang="tr-TR" sz="1600" dirty="0" err="1">
                <a:latin typeface="Calibri" pitchFamily="34" charset="0"/>
              </a:rPr>
              <a:t>nci</a:t>
            </a:r>
            <a:r>
              <a:rPr lang="tr-TR" altLang="tr-TR" sz="1600" dirty="0">
                <a:latin typeface="Calibri" pitchFamily="34" charset="0"/>
              </a:rPr>
              <a:t> maddesi uyarınca </a:t>
            </a:r>
            <a:r>
              <a:rPr lang="tr-TR" altLang="tr-TR" sz="1600" b="1" dirty="0">
                <a:latin typeface="Calibri" pitchFamily="34" charset="0"/>
              </a:rPr>
              <a:t>ücreti gelir vergisinden istisna tutulmuş fiilen çalışan personel </a:t>
            </a:r>
            <a:r>
              <a:rPr lang="tr-TR" altLang="tr-TR" sz="1600" b="1" dirty="0" smtClean="0">
                <a:latin typeface="Calibri" pitchFamily="34" charset="0"/>
              </a:rPr>
              <a:t>,</a:t>
            </a:r>
          </a:p>
          <a:p>
            <a:pPr lvl="0" algn="just" fontAlgn="auto">
              <a:spcBef>
                <a:spcPts val="600"/>
              </a:spcBef>
              <a:spcAft>
                <a:spcPts val="600"/>
              </a:spcAft>
              <a:buClr>
                <a:srgbClr val="046CA6"/>
              </a:buClr>
            </a:pPr>
            <a:r>
              <a:rPr lang="tr-TR" altLang="tr-TR" sz="1600" b="1" dirty="0">
                <a:latin typeface="Calibri" pitchFamily="34" charset="0"/>
              </a:rPr>
              <a:t> </a:t>
            </a:r>
            <a:r>
              <a:rPr lang="tr-TR" altLang="tr-TR" sz="1600" b="1" dirty="0" smtClean="0">
                <a:latin typeface="Calibri" pitchFamily="34" charset="0"/>
              </a:rPr>
              <a:t>      </a:t>
            </a:r>
            <a:r>
              <a:rPr lang="tr-TR" altLang="tr-TR" sz="1600" dirty="0" smtClean="0">
                <a:latin typeface="Calibri" pitchFamily="34" charset="0"/>
              </a:rPr>
              <a:t>teşvik kapsamındadır.</a:t>
            </a:r>
            <a:endParaRPr lang="tr-TR" altLang="tr-TR" sz="1600" dirty="0">
              <a:latin typeface="Calibri" pitchFamily="34" charset="0"/>
            </a:endParaRPr>
          </a:p>
        </p:txBody>
      </p:sp>
    </p:spTree>
    <p:extLst>
      <p:ext uri="{BB962C8B-B14F-4D97-AF65-F5344CB8AC3E}">
        <p14:creationId xmlns:p14="http://schemas.microsoft.com/office/powerpoint/2010/main" val="1022519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YARARLANMA ŞARTLARI –</a:t>
            </a:r>
            <a:br>
              <a:rPr lang="tr-TR" sz="2200" b="1" dirty="0"/>
            </a:br>
            <a:r>
              <a:rPr lang="tr-TR" sz="2200" b="1" dirty="0"/>
              <a:t> TEŞVİK TUTARI VE SÜRESİ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fontAlgn="auto">
              <a:spcBef>
                <a:spcPts val="0"/>
              </a:spcBef>
              <a:spcAft>
                <a:spcPts val="0"/>
              </a:spcAft>
              <a:buNone/>
              <a:defRPr/>
            </a:pPr>
            <a:r>
              <a:rPr lang="tr-TR" sz="1600" u="sng" dirty="0">
                <a:latin typeface="Calibri"/>
              </a:rPr>
              <a:t>YARARLANMA ŞARTLARI </a:t>
            </a:r>
            <a:endParaRPr lang="tr-TR" sz="1600" dirty="0">
              <a:latin typeface="Calibri"/>
            </a:endParaRPr>
          </a:p>
          <a:p>
            <a:pPr lvl="0" algn="just" fontAlgn="auto">
              <a:spcBef>
                <a:spcPts val="600"/>
              </a:spcBef>
              <a:spcAft>
                <a:spcPts val="600"/>
              </a:spcAft>
              <a:buFont typeface="Wingdings" pitchFamily="2" charset="2"/>
              <a:buChar char="v"/>
              <a:defRPr/>
            </a:pPr>
            <a:r>
              <a:rPr lang="tr-TR" sz="1600" b="0" dirty="0"/>
              <a:t>Aylık prim ve hizmet belgelerinin yasal süresi içinde verilmesi,</a:t>
            </a:r>
          </a:p>
          <a:p>
            <a:pPr lvl="0" fontAlgn="auto">
              <a:spcBef>
                <a:spcPts val="600"/>
              </a:spcBef>
              <a:spcAft>
                <a:spcPts val="600"/>
              </a:spcAft>
              <a:buFont typeface="Wingdings" pitchFamily="2" charset="2"/>
              <a:buChar char="v"/>
              <a:defRPr/>
            </a:pPr>
            <a:r>
              <a:rPr lang="tr-TR" sz="1600" b="0" dirty="0"/>
              <a:t>Kapsama giren sigortalıların işyerinde fiilen çalıştırılması</a:t>
            </a:r>
            <a:r>
              <a:rPr lang="tr-TR" sz="1600" b="0" dirty="0" smtClean="0"/>
              <a:t>,</a:t>
            </a:r>
          </a:p>
          <a:p>
            <a:pPr lvl="0" fontAlgn="auto">
              <a:spcBef>
                <a:spcPts val="600"/>
              </a:spcBef>
              <a:spcAft>
                <a:spcPts val="600"/>
              </a:spcAft>
              <a:buFont typeface="Wingdings" pitchFamily="2" charset="2"/>
              <a:buChar char="v"/>
              <a:defRPr/>
            </a:pPr>
            <a:r>
              <a:rPr lang="tr-TR" sz="1600" b="0" dirty="0" smtClean="0"/>
              <a:t>Türkiye genelinde yasal ödeme süresi geçmiş borcunun bulunmaması,</a:t>
            </a:r>
            <a:endParaRPr lang="tr-TR" sz="1600" b="0" dirty="0"/>
          </a:p>
          <a:p>
            <a:pPr marL="0" lvl="0" indent="0" fontAlgn="auto">
              <a:spcBef>
                <a:spcPts val="600"/>
              </a:spcBef>
              <a:spcAft>
                <a:spcPts val="600"/>
              </a:spcAft>
              <a:buClr>
                <a:schemeClr val="tx2"/>
              </a:buClr>
              <a:buNone/>
              <a:defRPr/>
            </a:pPr>
            <a:r>
              <a:rPr lang="tr-TR" sz="1600" b="0" dirty="0"/>
              <a:t>        </a:t>
            </a:r>
            <a:r>
              <a:rPr lang="tr-TR" sz="1600" b="0" dirty="0" smtClean="0"/>
              <a:t>gerekmektedir</a:t>
            </a:r>
            <a:r>
              <a:rPr lang="tr-TR" sz="1600" b="0" dirty="0"/>
              <a:t>.</a:t>
            </a:r>
          </a:p>
          <a:p>
            <a:pPr lvl="0" fontAlgn="auto">
              <a:spcBef>
                <a:spcPts val="600"/>
              </a:spcBef>
              <a:spcAft>
                <a:spcPts val="600"/>
              </a:spcAft>
              <a:buClr>
                <a:schemeClr val="tx2"/>
              </a:buClr>
              <a:defRPr/>
            </a:pPr>
            <a:endParaRPr lang="tr-TR" sz="1600" dirty="0"/>
          </a:p>
          <a:p>
            <a:pPr marL="0" lvl="0" indent="0" fontAlgn="auto">
              <a:spcBef>
                <a:spcPts val="0"/>
              </a:spcBef>
              <a:spcAft>
                <a:spcPts val="0"/>
              </a:spcAft>
              <a:buNone/>
              <a:defRPr/>
            </a:pPr>
            <a:r>
              <a:rPr lang="tr-TR" sz="1600" u="sng" dirty="0">
                <a:latin typeface="Calibri"/>
              </a:rPr>
              <a:t>TEŞVİK KAPSAMINDA SAĞLANAN DESTEK VE SÜRESİ</a:t>
            </a:r>
            <a:endParaRPr lang="tr-TR" sz="1600" dirty="0"/>
          </a:p>
          <a:p>
            <a:pPr marL="285750" lvl="0" indent="-285750" algn="just" fontAlgn="auto">
              <a:spcBef>
                <a:spcPts val="600"/>
              </a:spcBef>
              <a:spcAft>
                <a:spcPts val="600"/>
              </a:spcAft>
              <a:buFont typeface="Wingdings" pitchFamily="2" charset="2"/>
              <a:buChar char="v"/>
              <a:defRPr/>
            </a:pPr>
            <a:r>
              <a:rPr lang="tr-TR" sz="1600" b="0" dirty="0"/>
              <a:t>Sigorta primi işveren hissesi teşviki, 31/12/2023 tarihine kadar uygulanmaktadır.</a:t>
            </a:r>
          </a:p>
          <a:p>
            <a:pPr marL="285750" lvl="0" indent="-285750" algn="just" fontAlgn="auto">
              <a:spcBef>
                <a:spcPts val="600"/>
              </a:spcBef>
              <a:spcAft>
                <a:spcPts val="600"/>
              </a:spcAft>
              <a:buFont typeface="Wingdings" pitchFamily="2" charset="2"/>
              <a:buChar char="v"/>
              <a:defRPr/>
            </a:pPr>
            <a:r>
              <a:rPr lang="tr-TR" sz="1600" b="0" dirty="0"/>
              <a:t>5746 sayılı Kanun kapsamına giren sigortalıların, kapsama giren çalışmaları karşılığında elde ettikleri ücretleri üzerinden hesaplanan sigorta primi işveren hissesinin yarısı, </a:t>
            </a:r>
            <a:r>
              <a:rPr lang="tr-TR" sz="1600" b="0" dirty="0" smtClean="0"/>
              <a:t>Hazine ve Maliye </a:t>
            </a:r>
            <a:r>
              <a:rPr lang="tr-TR" sz="1600" b="0" dirty="0"/>
              <a:t>Bakanlığı bütçesine konulacak ödenekten karşılanacaktır.</a:t>
            </a:r>
          </a:p>
          <a:p>
            <a:pPr marL="285750" lvl="0" indent="-285750" algn="just" fontAlgn="auto">
              <a:spcBef>
                <a:spcPts val="600"/>
              </a:spcBef>
              <a:spcAft>
                <a:spcPts val="600"/>
              </a:spcAft>
              <a:buClr>
                <a:schemeClr val="tx2"/>
              </a:buClr>
              <a:buFont typeface="Wingdings" pitchFamily="2" charset="2"/>
              <a:buChar char="v"/>
              <a:defRPr/>
            </a:pPr>
            <a:endParaRPr lang="tr-TR" sz="1600" b="0" dirty="0"/>
          </a:p>
          <a:p>
            <a:pPr marL="0" indent="0" algn="just" fontAlgn="auto">
              <a:spcBef>
                <a:spcPts val="600"/>
              </a:spcBef>
              <a:spcAft>
                <a:spcPts val="600"/>
              </a:spcAft>
              <a:buClr>
                <a:schemeClr val="tx2"/>
              </a:buClr>
              <a:buNone/>
              <a:defRPr/>
            </a:pPr>
            <a:r>
              <a:rPr lang="tr-TR" sz="1600" b="0" dirty="0" smtClean="0"/>
              <a:t>      NOT</a:t>
            </a:r>
            <a:r>
              <a:rPr lang="tr-TR" sz="1600" b="0" dirty="0"/>
              <a:t>: </a:t>
            </a:r>
            <a:r>
              <a:rPr lang="tr-TR" sz="1600" b="0" dirty="0" smtClean="0"/>
              <a:t>6552 </a:t>
            </a:r>
            <a:r>
              <a:rPr lang="tr-TR" sz="1600" b="0" dirty="0"/>
              <a:t>sayılı Kanunun 144 üncü maddesi ile yapılan değişiklikten önce, sigorta primi işveren hissesinin yarısı, her bir çalışan için beş yıl süreyle Maliye Bakanlığı bütçesine </a:t>
            </a:r>
            <a:r>
              <a:rPr lang="tr-TR" sz="1600" b="0" dirty="0" smtClean="0"/>
              <a:t>konulan </a:t>
            </a:r>
            <a:r>
              <a:rPr lang="tr-TR" sz="1600" b="0" dirty="0"/>
              <a:t>ödenekten karşılanmakta idi.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30902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solidFill>
                  <a:srgbClr val="FFFFFF"/>
                </a:solidFill>
                <a:cs typeface="Arial" pitchFamily="34" charset="0"/>
              </a:rPr>
              <a:t>İŞSİZLİK ÖDENEĞİ ALANLARI İŞE ALAN </a:t>
            </a:r>
            <a:br>
              <a:rPr lang="tr-TR" altLang="tr-TR" sz="2200" b="1" kern="1200" dirty="0" smtClean="0">
                <a:solidFill>
                  <a:srgbClr val="FFFFFF"/>
                </a:solidFill>
                <a:cs typeface="Arial" pitchFamily="34" charset="0"/>
              </a:rPr>
            </a:br>
            <a:r>
              <a:rPr lang="tr-TR" altLang="tr-TR" sz="2200" b="1" kern="1200" dirty="0" smtClean="0">
                <a:solidFill>
                  <a:srgbClr val="FFFFFF"/>
                </a:solidFill>
                <a:cs typeface="Arial" pitchFamily="34" charset="0"/>
              </a:rPr>
              <a:t>İŞVERENLERE SAĞLANAN TEŞVİK</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323528" y="836712"/>
            <a:ext cx="8568952" cy="5509200"/>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a:t>
            </a: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rPr>
              <a:t>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4447 sayılı Kanunun 50  inci maddesi</a:t>
            </a: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2009/149 sayılı Genelge</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BAŞLAMA </a:t>
            </a: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1/10/2009</a:t>
            </a: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İşsizlik Sigortası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Fonu</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lvl="0" algn="just" fontAlgn="auto">
              <a:spcBef>
                <a:spcPts val="0"/>
              </a:spcBef>
              <a:spcAft>
                <a:spcPts val="0"/>
              </a:spcAft>
            </a:pPr>
            <a:r>
              <a:rPr lang="tr-TR" altLang="tr-TR" sz="1600" b="1" u="sng" dirty="0" smtClean="0">
                <a:latin typeface="Calibri" panose="020F0502020204030204" pitchFamily="34" charset="0"/>
                <a:cs typeface="Calibri" panose="020F0502020204030204" pitchFamily="34" charset="0"/>
              </a:rPr>
              <a:t>ÖRNEK :  </a:t>
            </a:r>
            <a:r>
              <a:rPr lang="tr-TR" sz="1600" dirty="0" smtClean="0">
                <a:latin typeface="Calibri" panose="020F0502020204030204" pitchFamily="34" charset="0"/>
                <a:cs typeface="Calibri" panose="020F0502020204030204" pitchFamily="34" charset="0"/>
              </a:rPr>
              <a:t>Prime </a:t>
            </a:r>
            <a:r>
              <a:rPr lang="tr-TR" sz="1600" dirty="0">
                <a:latin typeface="Calibri" panose="020F0502020204030204" pitchFamily="34" charset="0"/>
                <a:cs typeface="Calibri" panose="020F0502020204030204" pitchFamily="34" charset="0"/>
              </a:rPr>
              <a:t>esas kazancı 3</a:t>
            </a:r>
            <a:r>
              <a:rPr lang="tr-TR" sz="1600" dirty="0" smtClean="0">
                <a:latin typeface="Calibri" panose="020F0502020204030204" pitchFamily="34" charset="0"/>
                <a:cs typeface="Calibri" panose="020F0502020204030204" pitchFamily="34" charset="0"/>
              </a:rPr>
              <a:t>.000,00 </a:t>
            </a:r>
            <a:r>
              <a:rPr lang="tr-TR" sz="1600" dirty="0">
                <a:latin typeface="Calibri" panose="020F0502020204030204" pitchFamily="34" charset="0"/>
                <a:cs typeface="Calibri" panose="020F0502020204030204" pitchFamily="34" charset="0"/>
              </a:rPr>
              <a:t>TL olan A sigortalısı için; </a:t>
            </a:r>
            <a:endParaRPr lang="tr-TR" sz="1600" dirty="0" smtClean="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İşsizlik </a:t>
            </a:r>
            <a:r>
              <a:rPr lang="tr-TR" sz="1600" dirty="0">
                <a:latin typeface="Calibri" panose="020F0502020204030204" pitchFamily="34" charset="0"/>
                <a:cs typeface="Calibri" panose="020F0502020204030204" pitchFamily="34" charset="0"/>
              </a:rPr>
              <a:t>Sigortası Fonundan karşılanacak tutar (%33,5) = </a:t>
            </a:r>
            <a:r>
              <a:rPr lang="tr-TR" sz="1600" dirty="0" smtClean="0">
                <a:latin typeface="Calibri" panose="020F0502020204030204" pitchFamily="34" charset="0"/>
                <a:cs typeface="Calibri" panose="020F0502020204030204" pitchFamily="34" charset="0"/>
              </a:rPr>
              <a:t> 2.558,40 x </a:t>
            </a:r>
            <a:r>
              <a:rPr lang="tr-TR" sz="1600" dirty="0">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33,5 </a:t>
            </a:r>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857,06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İşverence Ödenmesi gereken </a:t>
            </a:r>
            <a:r>
              <a:rPr lang="tr-TR" sz="1600" dirty="0">
                <a:latin typeface="Calibri" panose="020F0502020204030204" pitchFamily="34" charset="0"/>
                <a:cs typeface="Calibri" panose="020F0502020204030204" pitchFamily="34" charset="0"/>
              </a:rPr>
              <a:t>Tutar </a:t>
            </a:r>
            <a:r>
              <a:rPr lang="tr-TR" sz="1600" dirty="0" smtClean="0">
                <a:latin typeface="Calibri" panose="020F0502020204030204" pitchFamily="34" charset="0"/>
                <a:cs typeface="Calibri" panose="020F0502020204030204" pitchFamily="34" charset="0"/>
              </a:rPr>
              <a:t>(%</a:t>
            </a:r>
            <a:r>
              <a:rPr lang="tr-TR" sz="1600" dirty="0">
                <a:latin typeface="Calibri" panose="020F0502020204030204" pitchFamily="34" charset="0"/>
                <a:cs typeface="Calibri" panose="020F0502020204030204" pitchFamily="34" charset="0"/>
              </a:rPr>
              <a:t>34,5) </a:t>
            </a:r>
            <a:r>
              <a:rPr lang="tr-TR" sz="1600" dirty="0" smtClean="0">
                <a:latin typeface="Calibri" panose="020F0502020204030204" pitchFamily="34" charset="0"/>
                <a:cs typeface="Calibri" panose="020F0502020204030204" pitchFamily="34" charset="0"/>
              </a:rPr>
              <a:t>3.000,00 </a:t>
            </a:r>
            <a:r>
              <a:rPr lang="tr-TR" sz="1600" dirty="0">
                <a:latin typeface="Calibri" panose="020F0502020204030204" pitchFamily="34" charset="0"/>
                <a:cs typeface="Calibri" panose="020F0502020204030204" pitchFamily="34" charset="0"/>
              </a:rPr>
              <a:t>x %</a:t>
            </a:r>
            <a:r>
              <a:rPr lang="tr-TR" sz="1600" dirty="0" smtClean="0">
                <a:latin typeface="Calibri" panose="020F0502020204030204" pitchFamily="34" charset="0"/>
                <a:cs typeface="Calibri" panose="020F0502020204030204" pitchFamily="34" charset="0"/>
              </a:rPr>
              <a:t>34,5 = 1.035,00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Teşvik </a:t>
            </a:r>
            <a:r>
              <a:rPr lang="tr-TR" sz="1600" dirty="0">
                <a:latin typeface="Calibri" panose="020F0502020204030204" pitchFamily="34" charset="0"/>
                <a:cs typeface="Calibri" panose="020F0502020204030204" pitchFamily="34" charset="0"/>
              </a:rPr>
              <a:t>sonrası işverence ödenecek </a:t>
            </a:r>
            <a:r>
              <a:rPr lang="tr-TR" sz="1600" dirty="0" smtClean="0">
                <a:latin typeface="Calibri" panose="020F0502020204030204" pitchFamily="34" charset="0"/>
                <a:cs typeface="Calibri" panose="020F0502020204030204" pitchFamily="34" charset="0"/>
              </a:rPr>
              <a:t>tutar = 1.035,00 – 857,06 = </a:t>
            </a:r>
            <a:r>
              <a:rPr lang="tr-TR" sz="1600" b="1" dirty="0" smtClean="0">
                <a:latin typeface="Calibri" panose="020F0502020204030204" pitchFamily="34" charset="0"/>
                <a:cs typeface="Calibri" panose="020F0502020204030204" pitchFamily="34" charset="0"/>
              </a:rPr>
              <a:t>177,94 </a:t>
            </a:r>
            <a:r>
              <a:rPr lang="tr-TR" sz="1600" b="1" dirty="0">
                <a:latin typeface="Calibri" panose="020F0502020204030204" pitchFamily="34" charset="0"/>
                <a:cs typeface="Calibri" panose="020F0502020204030204" pitchFamily="34" charset="0"/>
              </a:rPr>
              <a:t>TL olacaktır</a:t>
            </a:r>
            <a:r>
              <a:rPr lang="tr-TR" sz="1600" b="1" dirty="0" smtClean="0">
                <a:latin typeface="Calibri" panose="020F0502020204030204" pitchFamily="34" charset="0"/>
                <a:cs typeface="Calibri" panose="020F0502020204030204" pitchFamily="34" charset="0"/>
              </a:rPr>
              <a:t>.</a:t>
            </a:r>
            <a:endParaRPr lang="tr-TR" sz="1600" b="1" dirty="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066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r>
              <a:rPr lang="tr-TR" altLang="tr-TR" sz="2000" b="1" kern="1200" dirty="0" smtClean="0">
                <a:solidFill>
                  <a:srgbClr val="000000"/>
                </a:solidFill>
                <a:ea typeface="+mn-ea"/>
                <a:cs typeface="Arial" pitchFamily="34" charset="0"/>
              </a:rPr>
              <a:t/>
            </a:r>
            <a:br>
              <a:rPr lang="tr-TR" altLang="tr-TR" sz="2000" b="1" kern="1200" dirty="0" smtClean="0">
                <a:solidFill>
                  <a:srgbClr val="000000"/>
                </a:solidFill>
                <a:ea typeface="+mn-ea"/>
                <a:cs typeface="Arial" pitchFamily="34" charset="0"/>
              </a:rPr>
            </a:br>
            <a:r>
              <a:rPr lang="tr-TR" altLang="tr-TR" sz="2200" b="1" kern="1200" dirty="0" smtClean="0">
                <a:ea typeface="+mn-ea"/>
                <a:cs typeface="Arial" pitchFamily="34" charset="0"/>
              </a:rPr>
              <a:t>YARARLANMA </a:t>
            </a:r>
            <a:r>
              <a:rPr lang="tr-TR" altLang="tr-TR" sz="2200" b="1" kern="1200" dirty="0">
                <a:ea typeface="+mn-ea"/>
                <a:cs typeface="Arial" pitchFamily="34" charset="0"/>
              </a:rPr>
              <a:t>ŞARTLARI</a:t>
            </a:r>
            <a:r>
              <a:rPr lang="tr-TR" altLang="tr-TR" sz="2000" b="1" kern="1200" dirty="0">
                <a:solidFill>
                  <a:srgbClr val="000000"/>
                </a:solidFill>
                <a:ea typeface="+mn-ea"/>
                <a:cs typeface="Arial" pitchFamily="34" charset="0"/>
              </a:rPr>
              <a:t/>
            </a:r>
            <a:br>
              <a:rPr lang="tr-TR" altLang="tr-TR" sz="2000" b="1" kern="1200" dirty="0">
                <a:solidFill>
                  <a:srgbClr val="000000"/>
                </a:solidFill>
                <a:ea typeface="+mn-ea"/>
                <a:cs typeface="Arial" pitchFamily="34"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251520" y="791977"/>
            <a:ext cx="8568952" cy="5663089"/>
          </a:xfrm>
          <a:prstGeom prst="rect">
            <a:avLst/>
          </a:prstGeom>
        </p:spPr>
        <p:txBody>
          <a:bodyPr wrap="square">
            <a:spAutoFit/>
          </a:bodyPr>
          <a:lstStyle/>
          <a:p>
            <a:pPr lvl="0" algn="just" fontAlgn="auto">
              <a:lnSpc>
                <a:spcPct val="90000"/>
              </a:lnSpc>
              <a:spcBef>
                <a:spcPts val="1200"/>
              </a:spcBef>
              <a:spcAft>
                <a:spcPts val="0"/>
              </a:spcAft>
              <a:buClr>
                <a:srgbClr val="00003E"/>
              </a:buClr>
              <a:defRPr/>
            </a:pPr>
            <a:r>
              <a:rPr lang="tr-TR" sz="1600" b="1" u="sng" dirty="0" smtClean="0">
                <a:latin typeface="Calibri" panose="020F0502020204030204" pitchFamily="34" charset="0"/>
                <a:cs typeface="Calibri" panose="020F0502020204030204" pitchFamily="34" charset="0"/>
              </a:rPr>
              <a:t>SİGORTALI AÇISINDAN</a:t>
            </a:r>
            <a:r>
              <a:rPr lang="tr-TR" sz="1600" b="1" dirty="0" smtClean="0">
                <a:latin typeface="Calibri" panose="020F0502020204030204" pitchFamily="34" charset="0"/>
                <a:cs typeface="Calibri" panose="020F0502020204030204" pitchFamily="34" charset="0"/>
              </a:rPr>
              <a:t>;</a:t>
            </a:r>
            <a:endParaRPr lang="tr-TR" sz="1600" b="1" dirty="0">
              <a:latin typeface="Calibri" panose="020F0502020204030204" pitchFamily="34" charset="0"/>
              <a:cs typeface="Calibri" panose="020F0502020204030204" pitchFamily="34" charset="0"/>
            </a:endParaRPr>
          </a:p>
          <a:p>
            <a:pPr marL="285750" lvl="0" indent="-285750" algn="just" fontAlgn="auto">
              <a:spcBef>
                <a:spcPts val="12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1/10/2009 veya sonraki bir tarihte işe </a:t>
            </a:r>
            <a:r>
              <a:rPr lang="tr-TR" sz="1600" dirty="0" smtClean="0">
                <a:latin typeface="Calibri" panose="020F0502020204030204" pitchFamily="34" charset="0"/>
                <a:cs typeface="Calibri" panose="020F0502020204030204" pitchFamily="34" charset="0"/>
              </a:rPr>
              <a:t>alınması,</a:t>
            </a:r>
            <a:endParaRPr lang="tr-TR" sz="1600"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İşe giriş tarihi itibariyle işsizlik ödeneği almaya hak </a:t>
            </a:r>
            <a:r>
              <a:rPr lang="tr-TR" sz="1600" dirty="0" smtClean="0">
                <a:latin typeface="Calibri" panose="020F0502020204030204" pitchFamily="34" charset="0"/>
                <a:cs typeface="Calibri" panose="020F0502020204030204" pitchFamily="34" charset="0"/>
              </a:rPr>
              <a:t>kazanması,</a:t>
            </a:r>
            <a:endParaRPr lang="tr-TR" sz="1600"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Fiilen </a:t>
            </a:r>
            <a:r>
              <a:rPr lang="tr-TR" sz="1600" dirty="0" smtClean="0">
                <a:latin typeface="Calibri" panose="020F0502020204030204" pitchFamily="34" charset="0"/>
                <a:cs typeface="Calibri" panose="020F0502020204030204" pitchFamily="34" charset="0"/>
              </a:rPr>
              <a:t>çalışması,</a:t>
            </a:r>
            <a:endParaRPr lang="tr-TR" sz="1600" dirty="0">
              <a:latin typeface="Calibri" panose="020F0502020204030204" pitchFamily="34" charset="0"/>
              <a:cs typeface="Calibri" panose="020F0502020204030204" pitchFamily="34" charset="0"/>
            </a:endParaRPr>
          </a:p>
          <a:p>
            <a:pPr lvl="0" algn="just" fontAlgn="auto">
              <a:spcBef>
                <a:spcPts val="1200"/>
              </a:spcBef>
              <a:spcAft>
                <a:spcPts val="0"/>
              </a:spcAft>
              <a:defRPr/>
            </a:pPr>
            <a:r>
              <a:rPr lang="tr-TR" sz="1600" b="1" u="sng" dirty="0" smtClean="0">
                <a:latin typeface="Calibri" panose="020F0502020204030204" pitchFamily="34" charset="0"/>
                <a:cs typeface="Calibri" panose="020F0502020204030204" pitchFamily="34" charset="0"/>
              </a:rPr>
              <a:t>İŞYERİ AÇISINDAN;</a:t>
            </a:r>
            <a:endParaRPr lang="tr-TR" sz="1600" b="1" u="sng" dirty="0">
              <a:latin typeface="Calibri" panose="020F0502020204030204" pitchFamily="34" charset="0"/>
              <a:cs typeface="Calibri" panose="020F0502020204030204" pitchFamily="34" charset="0"/>
            </a:endParaRPr>
          </a:p>
          <a:p>
            <a:pPr marL="285750" lvl="0" indent="-285750" algn="just" fontAlgn="auto">
              <a:spcBef>
                <a:spcPts val="1200"/>
              </a:spcBef>
              <a:spcAft>
                <a:spcPts val="0"/>
              </a:spcAft>
              <a:buFont typeface="Wingdings" pitchFamily="2" charset="2"/>
              <a:buChar char="v"/>
            </a:pPr>
            <a:r>
              <a:rPr lang="tr-TR" altLang="tr-TR" sz="1600" b="1" dirty="0">
                <a:latin typeface="Calibri" panose="020F0502020204030204" pitchFamily="34" charset="0"/>
                <a:cs typeface="Calibri" panose="020F0502020204030204" pitchFamily="34" charset="0"/>
              </a:rPr>
              <a:t>5335 sayılı Kanunun 30 uncu maddesi </a:t>
            </a:r>
            <a:r>
              <a:rPr lang="tr-TR" altLang="tr-TR" sz="1600" dirty="0">
                <a:latin typeface="Calibri" panose="020F0502020204030204" pitchFamily="34" charset="0"/>
                <a:cs typeface="Calibri" panose="020F0502020204030204" pitchFamily="34" charset="0"/>
              </a:rPr>
              <a:t>kapsamında olmaması ile</a:t>
            </a:r>
            <a:r>
              <a:rPr lang="tr-TR" sz="1600" dirty="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4734 sayılı Kamu İhale Kanunu </a:t>
            </a:r>
            <a:r>
              <a:rPr lang="tr-TR" sz="1600" dirty="0">
                <a:latin typeface="Calibri" panose="020F0502020204030204" pitchFamily="34" charset="0"/>
                <a:cs typeface="Calibri" panose="020F0502020204030204" pitchFamily="34" charset="0"/>
              </a:rPr>
              <a:t>ve bu Kanundan </a:t>
            </a:r>
            <a:r>
              <a:rPr lang="tr-TR" sz="1600" b="1" dirty="0">
                <a:latin typeface="Calibri" panose="020F0502020204030204" pitchFamily="34" charset="0"/>
                <a:cs typeface="Calibri" panose="020F0502020204030204" pitchFamily="34" charset="0"/>
              </a:rPr>
              <a:t>istisna</a:t>
            </a:r>
            <a:r>
              <a:rPr lang="tr-TR" sz="1600" dirty="0">
                <a:latin typeface="Calibri" panose="020F0502020204030204" pitchFamily="34" charset="0"/>
                <a:cs typeface="Calibri" panose="020F0502020204030204" pitchFamily="34" charset="0"/>
              </a:rPr>
              <a:t> olan alımlar ile </a:t>
            </a:r>
            <a:r>
              <a:rPr lang="tr-TR" sz="1600" b="1" dirty="0">
                <a:latin typeface="Calibri" panose="020F0502020204030204" pitchFamily="34" charset="0"/>
                <a:cs typeface="Calibri" panose="020F0502020204030204" pitchFamily="34" charset="0"/>
              </a:rPr>
              <a:t>uluslararası anlaşma </a:t>
            </a:r>
            <a:r>
              <a:rPr lang="tr-TR" sz="1600" dirty="0">
                <a:latin typeface="Calibri" panose="020F0502020204030204" pitchFamily="34" charset="0"/>
                <a:cs typeface="Calibri" panose="020F0502020204030204" pitchFamily="34" charset="0"/>
              </a:rPr>
              <a:t>hükümlerine istinaden yapılan hizmet </a:t>
            </a:r>
            <a:r>
              <a:rPr lang="tr-TR" sz="1600" dirty="0" smtClean="0">
                <a:latin typeface="Calibri" panose="020F0502020204030204" pitchFamily="34" charset="0"/>
                <a:cs typeface="Calibri" panose="020F0502020204030204" pitchFamily="34" charset="0"/>
              </a:rPr>
              <a:t>alımları </a:t>
            </a:r>
            <a:r>
              <a:rPr lang="tr-TR" sz="1600" dirty="0">
                <a:latin typeface="Calibri" panose="020F0502020204030204" pitchFamily="34" charset="0"/>
                <a:cs typeface="Calibri" panose="020F0502020204030204" pitchFamily="34" charset="0"/>
              </a:rPr>
              <a:t>ve yapım işlerini yürüten işyeri </a:t>
            </a:r>
            <a:r>
              <a:rPr lang="tr-TR" sz="1600" b="1" dirty="0">
                <a:latin typeface="Calibri" panose="020F0502020204030204" pitchFamily="34" charset="0"/>
                <a:cs typeface="Calibri" panose="020F0502020204030204" pitchFamily="34" charset="0"/>
              </a:rPr>
              <a:t>olmaması,</a:t>
            </a:r>
            <a:endParaRPr lang="tr-TR" alt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altLang="tr-TR" sz="1600" dirty="0">
                <a:latin typeface="Calibri" panose="020F0502020204030204" pitchFamily="34" charset="0"/>
                <a:cs typeface="Calibri" panose="020F0502020204030204" pitchFamily="34" charset="0"/>
              </a:rPr>
              <a:t>Sigortalının işe alındığı tarihten önceki aydan başlanarak son altı aylık dönemde aylık prim ve hizmet belgelerinde bildirilen </a:t>
            </a:r>
            <a:r>
              <a:rPr lang="tr-TR" altLang="tr-TR" sz="1600" b="1" dirty="0">
                <a:latin typeface="Calibri" panose="020F0502020204030204" pitchFamily="34" charset="0"/>
                <a:cs typeface="Calibri" panose="020F0502020204030204" pitchFamily="34" charset="0"/>
              </a:rPr>
              <a:t>ortalama sigortalı sayısına ilave olarak işe alınmış olması,</a:t>
            </a:r>
            <a:endParaRPr 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İşsizlik ödeneği almakta olan sigortalının işsizlik ödeneği almaya hak kazanmadan </a:t>
            </a:r>
            <a:r>
              <a:rPr lang="tr-TR" sz="1600" b="1" dirty="0">
                <a:latin typeface="Calibri" panose="020F0502020204030204" pitchFamily="34" charset="0"/>
                <a:cs typeface="Calibri" panose="020F0502020204030204" pitchFamily="34" charset="0"/>
              </a:rPr>
              <a:t>önce son çalıştığı işyeri haricinde bir işyerinde </a:t>
            </a:r>
            <a:r>
              <a:rPr lang="tr-TR" sz="1600" dirty="0">
                <a:latin typeface="Calibri" panose="020F0502020204030204" pitchFamily="34" charset="0"/>
                <a:cs typeface="Calibri" panose="020F0502020204030204" pitchFamily="34" charset="0"/>
              </a:rPr>
              <a:t>işe başlamış olması,</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Aylık prim ve hizmet belgelerini </a:t>
            </a:r>
            <a:r>
              <a:rPr lang="tr-TR" sz="1600" b="1" dirty="0">
                <a:latin typeface="Calibri" panose="020F0502020204030204" pitchFamily="34" charset="0"/>
                <a:cs typeface="Calibri" panose="020F0502020204030204" pitchFamily="34" charset="0"/>
              </a:rPr>
              <a:t>yasal süresi içerisinde </a:t>
            </a:r>
            <a:r>
              <a:rPr lang="tr-TR" sz="1600" b="1" dirty="0" smtClean="0">
                <a:latin typeface="Calibri" panose="020F0502020204030204" pitchFamily="34" charset="0"/>
                <a:cs typeface="Calibri" panose="020F0502020204030204" pitchFamily="34" charset="0"/>
              </a:rPr>
              <a:t>verilmesi</a:t>
            </a:r>
            <a:r>
              <a:rPr lang="tr-TR" sz="1600" dirty="0">
                <a:latin typeface="Calibri" panose="020F0502020204030204" pitchFamily="34" charset="0"/>
                <a:cs typeface="Calibri" panose="020F0502020204030204" pitchFamily="34" charset="0"/>
              </a:rPr>
              <a:t>,</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Sigorta primlerinin sigortalı hissesine isabet eden kısmı ile Hazinece karşılanmayan işveren hissesine isabet eden kısmın tamamını </a:t>
            </a:r>
            <a:r>
              <a:rPr lang="tr-TR" sz="1600" b="1" dirty="0">
                <a:latin typeface="Calibri" panose="020F0502020204030204" pitchFamily="34" charset="0"/>
                <a:cs typeface="Calibri" panose="020F0502020204030204" pitchFamily="34" charset="0"/>
              </a:rPr>
              <a:t>yasal süresi içinde ödemesi</a:t>
            </a:r>
            <a:r>
              <a:rPr lang="tr-TR" sz="1600" dirty="0" smtClean="0">
                <a:latin typeface="Calibri" panose="020F0502020204030204" pitchFamily="34" charset="0"/>
                <a:cs typeface="Calibri" panose="020F0502020204030204" pitchFamily="34" charset="0"/>
              </a:rPr>
              <a:t>,</a:t>
            </a:r>
          </a:p>
          <a:p>
            <a:pPr lvl="0" algn="just" fontAlgn="auto">
              <a:spcBef>
                <a:spcPts val="600"/>
              </a:spcBef>
              <a:spcAft>
                <a:spcPts val="600"/>
              </a:spcAft>
              <a:defRPr/>
            </a:pPr>
            <a:r>
              <a:rPr lang="tr-TR" sz="1600" dirty="0" smtClean="0">
                <a:latin typeface="Calibri" panose="020F0502020204030204" pitchFamily="34" charset="0"/>
                <a:cs typeface="Calibri" panose="020F0502020204030204" pitchFamily="34" charset="0"/>
              </a:rPr>
              <a:t>      şartlarının birlikte gerçekleşmiş olması gerekmektedir.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799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r>
              <a:rPr lang="tr-TR" altLang="tr-TR" sz="2000" b="1" kern="1200" dirty="0" smtClean="0">
                <a:solidFill>
                  <a:prstClr val="black"/>
                </a:solidFill>
                <a:ea typeface="+mn-ea"/>
                <a:cs typeface="+mn-cs"/>
              </a:rPr>
              <a:t/>
            </a:r>
            <a:br>
              <a:rPr lang="tr-TR" altLang="tr-TR" sz="2000" b="1" kern="1200" dirty="0" smtClean="0">
                <a:solidFill>
                  <a:prstClr val="black"/>
                </a:solidFill>
                <a:ea typeface="+mn-ea"/>
                <a:cs typeface="+mn-cs"/>
              </a:rPr>
            </a:br>
            <a:r>
              <a:rPr lang="tr-TR" altLang="tr-TR" b="1" kern="1200" dirty="0">
                <a:ea typeface="+mn-ea"/>
                <a:cs typeface="+mn-cs"/>
              </a:rPr>
              <a:t>SAĞLANAN</a:t>
            </a:r>
            <a:r>
              <a:rPr lang="tr-TR" altLang="tr-TR" sz="2000" b="1" kern="1200" dirty="0" smtClean="0">
                <a:solidFill>
                  <a:prstClr val="black"/>
                </a:solidFill>
                <a:ea typeface="+mn-ea"/>
                <a:cs typeface="+mn-cs"/>
              </a:rPr>
              <a:t> </a:t>
            </a:r>
            <a:r>
              <a:rPr lang="tr-TR" altLang="tr-TR" b="1" kern="1200" dirty="0" smtClean="0">
                <a:ea typeface="+mn-ea"/>
                <a:cs typeface="+mn-cs"/>
              </a:rPr>
              <a:t>TEŞVİK TUTARI</a:t>
            </a:r>
            <a:r>
              <a:rPr lang="tr-TR" altLang="tr-TR" sz="2000" b="1" kern="1200" dirty="0">
                <a:solidFill>
                  <a:prstClr val="black"/>
                </a:solidFill>
                <a:ea typeface="+mn-ea"/>
                <a:cs typeface="+mn-cs"/>
              </a:rPr>
              <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323528" y="908720"/>
            <a:ext cx="8424936" cy="2762551"/>
          </a:xfrm>
          <a:prstGeom prst="rect">
            <a:avLst/>
          </a:prstGeom>
        </p:spPr>
        <p:txBody>
          <a:bodyPr wrap="square">
            <a:spAutoFit/>
          </a:bodyPr>
          <a:lstStyle/>
          <a:p>
            <a:pPr lvl="0" algn="just" fontAlgn="auto">
              <a:spcBef>
                <a:spcPts val="0"/>
              </a:spcBef>
              <a:spcAft>
                <a:spcPts val="0"/>
              </a:spcAft>
              <a:buClr>
                <a:srgbClr val="046CA6"/>
              </a:buClr>
            </a:pPr>
            <a:endParaRPr lang="tr-TR" altLang="tr-TR" sz="1600" dirty="0" smtClean="0">
              <a:latin typeface="Calibri" pitchFamily="34" charset="0"/>
            </a:endParaRPr>
          </a:p>
          <a:p>
            <a:pPr lvl="0" algn="just" fontAlgn="auto">
              <a:spcBef>
                <a:spcPts val="0"/>
              </a:spcBef>
              <a:spcAft>
                <a:spcPts val="0"/>
              </a:spcAft>
              <a:buClr>
                <a:srgbClr val="046CA6"/>
              </a:buClr>
            </a:pPr>
            <a:endParaRPr lang="tr-TR" altLang="tr-TR" sz="1600" dirty="0">
              <a:latin typeface="Calibri" pitchFamily="34" charset="0"/>
            </a:endParaRPr>
          </a:p>
          <a:p>
            <a:pPr lvl="0" algn="just" fontAlgn="auto">
              <a:spcBef>
                <a:spcPts val="0"/>
              </a:spcBef>
              <a:spcAft>
                <a:spcPts val="0"/>
              </a:spcAft>
              <a:buClr>
                <a:srgbClr val="046CA6"/>
              </a:buClr>
            </a:pPr>
            <a:r>
              <a:rPr lang="tr-TR" altLang="tr-TR" sz="1600" dirty="0">
                <a:latin typeface="Calibri" pitchFamily="34" charset="0"/>
              </a:rPr>
              <a:t> </a:t>
            </a:r>
            <a:r>
              <a:rPr lang="tr-TR" altLang="tr-TR" sz="1600" dirty="0" smtClean="0">
                <a:latin typeface="Calibri" pitchFamily="34" charset="0"/>
              </a:rPr>
              <a:t>      Prime </a:t>
            </a:r>
            <a:r>
              <a:rPr lang="tr-TR" altLang="tr-TR" sz="1600" dirty="0">
                <a:latin typeface="Calibri" pitchFamily="34" charset="0"/>
              </a:rPr>
              <a:t>esas kazanç alt sınırı üzerinden tahakkuk eden işçi ve işveren sigorta primlerinin tamamı ile kısa vadeli sigorta prim tutarlarının </a:t>
            </a:r>
            <a:r>
              <a:rPr lang="tr-TR" altLang="tr-TR" sz="1600" b="1" dirty="0">
                <a:latin typeface="Calibri" pitchFamily="34" charset="0"/>
              </a:rPr>
              <a:t>%1’i </a:t>
            </a:r>
            <a:r>
              <a:rPr lang="tr-TR" altLang="tr-TR" sz="1600" dirty="0">
                <a:latin typeface="Calibri" pitchFamily="34" charset="0"/>
              </a:rPr>
              <a:t>İşsizlik Sigortası Fonundan karşılanacaktır. </a:t>
            </a:r>
          </a:p>
          <a:p>
            <a:pPr lvl="0" algn="just" fontAlgn="auto">
              <a:spcBef>
                <a:spcPts val="0"/>
              </a:spcBef>
              <a:spcAft>
                <a:spcPts val="0"/>
              </a:spcAft>
              <a:buClr>
                <a:srgbClr val="046CA6"/>
              </a:buClr>
            </a:pPr>
            <a:r>
              <a:rPr lang="tr-TR" altLang="tr-TR" sz="1600" dirty="0" smtClean="0">
                <a:latin typeface="Calibri" pitchFamily="34" charset="0"/>
              </a:rPr>
              <a:t>      Buna göre </a:t>
            </a:r>
            <a:r>
              <a:rPr lang="tr-TR" altLang="tr-TR" sz="1600" dirty="0">
                <a:latin typeface="Calibri" pitchFamily="34" charset="0"/>
              </a:rPr>
              <a:t>İşsizlik sigortası fonundan </a:t>
            </a:r>
            <a:r>
              <a:rPr lang="tr-TR" altLang="tr-TR" sz="1600" dirty="0" smtClean="0">
                <a:latin typeface="Calibri" pitchFamily="34" charset="0"/>
              </a:rPr>
              <a:t>karşılanacak oran:</a:t>
            </a:r>
            <a:endParaRPr lang="tr-TR" altLang="tr-TR" sz="1600"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KVSK prim tutarının </a:t>
            </a:r>
            <a:r>
              <a:rPr lang="tr-TR" altLang="tr-TR" sz="1600" b="1" dirty="0">
                <a:latin typeface="Calibri" pitchFamily="34" charset="0"/>
              </a:rPr>
              <a:t>%</a:t>
            </a:r>
            <a:r>
              <a:rPr lang="tr-TR" altLang="tr-TR" sz="1600" b="1" dirty="0" smtClean="0">
                <a:latin typeface="Calibri" pitchFamily="34" charset="0"/>
              </a:rPr>
              <a:t>1’i</a:t>
            </a:r>
            <a:r>
              <a:rPr lang="tr-TR" altLang="tr-TR" sz="1600" dirty="0" smtClean="0">
                <a:latin typeface="Calibri" pitchFamily="34" charset="0"/>
              </a:rPr>
              <a:t>,</a:t>
            </a:r>
            <a:endParaRPr lang="tr-TR" altLang="tr-TR" sz="1600"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MYÖ sigortası prim tutarının tamamı </a:t>
            </a:r>
            <a:r>
              <a:rPr lang="tr-TR" altLang="tr-TR" sz="1600" b="1" dirty="0">
                <a:latin typeface="Calibri" pitchFamily="34" charset="0"/>
              </a:rPr>
              <a:t>(%20</a:t>
            </a:r>
            <a:r>
              <a:rPr lang="tr-TR" altLang="tr-TR" sz="1600" b="1" dirty="0" smtClean="0">
                <a:latin typeface="Calibri" pitchFamily="34" charset="0"/>
              </a:rPr>
              <a:t>),</a:t>
            </a:r>
            <a:endParaRPr lang="tr-TR" altLang="tr-TR" sz="1600" b="1"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GSS prim tutarının tamamı </a:t>
            </a:r>
            <a:r>
              <a:rPr lang="tr-TR" altLang="tr-TR" sz="1600" b="1" dirty="0">
                <a:latin typeface="Calibri" pitchFamily="34" charset="0"/>
              </a:rPr>
              <a:t>(%12,5</a:t>
            </a:r>
            <a:r>
              <a:rPr lang="tr-TR" altLang="tr-TR" sz="1600" b="1" dirty="0" smtClean="0">
                <a:latin typeface="Calibri" pitchFamily="34" charset="0"/>
              </a:rPr>
              <a:t>),</a:t>
            </a:r>
          </a:p>
          <a:p>
            <a:pPr lvl="0" algn="just" fontAlgn="auto">
              <a:lnSpc>
                <a:spcPct val="150000"/>
              </a:lnSpc>
              <a:spcBef>
                <a:spcPts val="0"/>
              </a:spcBef>
              <a:spcAft>
                <a:spcPts val="0"/>
              </a:spcAft>
              <a:buClr>
                <a:schemeClr val="tx2"/>
              </a:buClr>
            </a:pPr>
            <a:r>
              <a:rPr lang="tr-TR" altLang="tr-TR" sz="1600" dirty="0" smtClean="0">
                <a:latin typeface="Calibri" pitchFamily="34" charset="0"/>
              </a:rPr>
              <a:t>       olmak üzere</a:t>
            </a:r>
            <a:r>
              <a:rPr lang="tr-TR" altLang="tr-TR" sz="1600" dirty="0">
                <a:latin typeface="Calibri" pitchFamily="34" charset="0"/>
              </a:rPr>
              <a:t> </a:t>
            </a:r>
            <a:r>
              <a:rPr lang="tr-TR" altLang="tr-TR" sz="1600" dirty="0" smtClean="0">
                <a:latin typeface="Calibri" pitchFamily="34" charset="0"/>
              </a:rPr>
              <a:t> toplam </a:t>
            </a:r>
            <a:r>
              <a:rPr lang="tr-TR" altLang="tr-TR" sz="1600" b="1" dirty="0" smtClean="0">
                <a:latin typeface="Calibri" pitchFamily="34" charset="0"/>
              </a:rPr>
              <a:t>%33,5 </a:t>
            </a:r>
            <a:r>
              <a:rPr lang="tr-TR" altLang="tr-TR" sz="1600" dirty="0">
                <a:latin typeface="Calibri" pitchFamily="34" charset="0"/>
              </a:rPr>
              <a:t>olacaktır.</a:t>
            </a:r>
          </a:p>
        </p:txBody>
      </p:sp>
    </p:spTree>
    <p:extLst>
      <p:ext uri="{BB962C8B-B14F-4D97-AF65-F5344CB8AC3E}">
        <p14:creationId xmlns:p14="http://schemas.microsoft.com/office/powerpoint/2010/main" val="528072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solidFill>
                  <a:srgbClr val="FFFFFF"/>
                </a:solidFill>
                <a:cs typeface="Arial" pitchFamily="34" charset="0"/>
              </a:rPr>
              <a:t>KÜLTÜR YATIRIMLARI VE GİRİŞİMLERİNE </a:t>
            </a:r>
            <a:br>
              <a:rPr lang="tr-TR" altLang="tr-TR" sz="2200" b="1" kern="1200" dirty="0" smtClean="0">
                <a:solidFill>
                  <a:srgbClr val="FFFFFF"/>
                </a:solidFill>
                <a:cs typeface="Arial" pitchFamily="34" charset="0"/>
              </a:rPr>
            </a:br>
            <a:r>
              <a:rPr lang="tr-TR" altLang="tr-TR" sz="2200" b="1" kern="1200" dirty="0" smtClean="0">
                <a:solidFill>
                  <a:srgbClr val="FFFFFF"/>
                </a:solidFill>
                <a:cs typeface="Arial" pitchFamily="34" charset="0"/>
              </a:rPr>
              <a:t>SİGORTA PRİM TEŞVİKİ</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323528" y="764704"/>
            <a:ext cx="8496944" cy="5786199"/>
          </a:xfrm>
          <a:prstGeom prst="rect">
            <a:avLst/>
          </a:prstGeom>
        </p:spPr>
        <p:txBody>
          <a:bodyPr wrap="square">
            <a:spAutoFit/>
          </a:bodyPr>
          <a:lstStyle/>
          <a:p>
            <a:pPr marL="274320" lvl="0" indent="-274320" algn="just" fontAlgn="auto">
              <a:spcBef>
                <a:spcPct val="20000"/>
              </a:spcBef>
              <a:spcAft>
                <a:spcPts val="0"/>
              </a:spcAft>
              <a:buClr>
                <a:srgbClr val="00003E"/>
              </a:buClr>
              <a:buSzPct val="100000"/>
            </a:pPr>
            <a:r>
              <a:rPr lang="tr-TR" altLang="tr-TR" sz="1600" b="1" u="sng" dirty="0">
                <a:latin typeface="Calibri" pitchFamily="34" charset="0"/>
              </a:rPr>
              <a:t>YASAL DAYANAK</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5225 Sayılı Kültür Yatırımları ve Girişimlerini Teşvik Kanununun  5 inci maddesi</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2010/109 sayılı </a:t>
            </a:r>
            <a:r>
              <a:rPr lang="tr-TR" altLang="tr-TR" sz="1600" b="1" dirty="0" smtClean="0">
                <a:latin typeface="Calibri" pitchFamily="34" charset="0"/>
              </a:rPr>
              <a:t>Genelge</a:t>
            </a:r>
          </a:p>
          <a:p>
            <a:pPr lvl="0" indent="-274320" algn="just" fontAlgn="auto">
              <a:spcBef>
                <a:spcPts val="0"/>
              </a:spcBef>
              <a:spcAft>
                <a:spcPts val="0"/>
              </a:spcAft>
              <a:buSzPct val="100000"/>
              <a:buFont typeface="Wingdings" pitchFamily="2" charset="2"/>
              <a:buChar char="v"/>
            </a:pPr>
            <a:endParaRPr lang="tr-TR" altLang="tr-TR" sz="1600" dirty="0">
              <a:latin typeface="Calibri" pitchFamily="34" charset="0"/>
              <a:sym typeface="Wingdings" pitchFamily="2" charset="2"/>
            </a:endParaRPr>
          </a:p>
          <a:p>
            <a:pPr algn="just" fontAlgn="auto">
              <a:spcBef>
                <a:spcPts val="0"/>
              </a:spcBef>
              <a:spcAft>
                <a:spcPts val="0"/>
              </a:spcAft>
              <a:buClr>
                <a:srgbClr val="046CA6"/>
              </a:buClr>
              <a:buSzPct val="100000"/>
            </a:pPr>
            <a:r>
              <a:rPr lang="tr-TR" altLang="tr-TR" sz="1600" b="1" u="sng" dirty="0" smtClean="0">
                <a:latin typeface="Calibri" pitchFamily="34" charset="0"/>
                <a:sym typeface="Wingdings" pitchFamily="2" charset="2"/>
              </a:rPr>
              <a:t>BAŞLAMA </a:t>
            </a:r>
            <a:r>
              <a:rPr lang="tr-TR" altLang="tr-TR" sz="1600" b="1" u="sng" dirty="0">
                <a:latin typeface="Calibri" pitchFamily="34" charset="0"/>
                <a:sym typeface="Wingdings" pitchFamily="2" charset="2"/>
              </a:rPr>
              <a:t>TARİHİ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smtClean="0">
                <a:latin typeface="Calibri" pitchFamily="34" charset="0"/>
              </a:rPr>
              <a:t>1/8/2004</a:t>
            </a:r>
          </a:p>
          <a:p>
            <a:pPr algn="just" fontAlgn="auto">
              <a:spcBef>
                <a:spcPts val="0"/>
              </a:spcBef>
              <a:spcAft>
                <a:spcPts val="0"/>
              </a:spcAft>
              <a:buClr>
                <a:srgbClr val="046CA6"/>
              </a:buClr>
              <a:buSzPct val="100000"/>
            </a:pPr>
            <a:r>
              <a:rPr lang="tr-TR" altLang="tr-TR" sz="1600" b="1" u="sng" dirty="0" smtClean="0">
                <a:latin typeface="Calibri" pitchFamily="34" charset="0"/>
                <a:sym typeface="Wingdings" pitchFamily="2" charset="2"/>
              </a:rPr>
              <a:t>FİNANSMANI</a:t>
            </a:r>
            <a:r>
              <a:rPr lang="tr-TR" altLang="tr-TR" sz="1600" b="1" dirty="0">
                <a:latin typeface="Calibri" pitchFamily="34" charset="0"/>
                <a:sym typeface="Wingdings" pitchFamily="2" charset="2"/>
              </a:rPr>
              <a:t>	</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Kültür ve Turizm Bakanlığı</a:t>
            </a:r>
          </a:p>
          <a:p>
            <a:pPr lvl="0" algn="just" fontAlgn="auto">
              <a:spcBef>
                <a:spcPts val="0"/>
              </a:spcBef>
              <a:spcAft>
                <a:spcPts val="0"/>
              </a:spcAft>
              <a:buClr>
                <a:srgbClr val="FFFFCC"/>
              </a:buClr>
              <a:buSzPct val="60000"/>
            </a:pPr>
            <a:endParaRPr lang="tr-TR" altLang="tr-TR" sz="1600" b="1" dirty="0" smtClean="0">
              <a:latin typeface="Calibri" pitchFamily="34" charset="0"/>
              <a:sym typeface="Wingdings" pitchFamily="2" charset="2"/>
            </a:endParaRPr>
          </a:p>
          <a:p>
            <a:pPr lvl="0" algn="just" fontAlgn="auto">
              <a:spcBef>
                <a:spcPts val="0"/>
              </a:spcBef>
              <a:spcAft>
                <a:spcPts val="0"/>
              </a:spcAft>
              <a:buClr>
                <a:srgbClr val="FFFFCC"/>
              </a:buClr>
              <a:buSzPct val="60000"/>
            </a:pPr>
            <a:endParaRPr lang="tr-TR" altLang="tr-TR" sz="1600" b="1" dirty="0">
              <a:latin typeface="Calibri" pitchFamily="34" charset="0"/>
              <a:sym typeface="Wingdings" pitchFamily="2" charset="2"/>
            </a:endParaRPr>
          </a:p>
          <a:p>
            <a:pPr lvl="0" algn="just" fontAlgn="auto">
              <a:spcBef>
                <a:spcPts val="0"/>
              </a:spcBef>
              <a:spcAft>
                <a:spcPts val="0"/>
              </a:spcAft>
              <a:buClr>
                <a:srgbClr val="FFFFCC"/>
              </a:buClr>
              <a:buSzPct val="60000"/>
            </a:pPr>
            <a:r>
              <a:rPr lang="tr-TR" altLang="tr-TR" sz="1600" b="1" u="sng" dirty="0" smtClean="0">
                <a:latin typeface="Calibri" pitchFamily="34" charset="0"/>
              </a:rPr>
              <a:t>ÖRNEK:</a:t>
            </a:r>
            <a:endParaRPr lang="tr-TR" altLang="tr-TR" sz="1600" b="1" u="sng" dirty="0">
              <a:latin typeface="Calibri" pitchFamily="34" charset="0"/>
            </a:endParaRPr>
          </a:p>
          <a:p>
            <a:pPr lvl="0" algn="just" fontAlgn="auto">
              <a:spcBef>
                <a:spcPts val="0"/>
              </a:spcBef>
              <a:spcAft>
                <a:spcPts val="0"/>
              </a:spcAft>
            </a:pPr>
            <a:r>
              <a:rPr lang="tr-TR" sz="1600" dirty="0">
                <a:latin typeface="Calibri" pitchFamily="34" charset="0"/>
              </a:rPr>
              <a:t>Kültür ve Turizm Bakanlığından ‘Kültür Yatırım Belgesi’ almış ve </a:t>
            </a:r>
            <a:r>
              <a:rPr lang="tr-TR" sz="1600" dirty="0" smtClean="0">
                <a:latin typeface="Calibri" pitchFamily="34" charset="0"/>
              </a:rPr>
              <a:t>teşvikten </a:t>
            </a:r>
            <a:r>
              <a:rPr lang="tr-TR" sz="1600" dirty="0">
                <a:latin typeface="Calibri" pitchFamily="34" charset="0"/>
              </a:rPr>
              <a:t>yararlanma şartlarını taşıyan (B) Anonim Şirketinin, </a:t>
            </a:r>
            <a:r>
              <a:rPr lang="tr-TR" sz="1600" dirty="0" smtClean="0">
                <a:latin typeface="Calibri" pitchFamily="34" charset="0"/>
              </a:rPr>
              <a:t> kapsama </a:t>
            </a:r>
            <a:r>
              <a:rPr lang="tr-TR" sz="1600" dirty="0">
                <a:latin typeface="Calibri" pitchFamily="34" charset="0"/>
              </a:rPr>
              <a:t>giren </a:t>
            </a:r>
            <a:r>
              <a:rPr lang="tr-TR" sz="1600" dirty="0" smtClean="0">
                <a:latin typeface="Calibri" pitchFamily="34" charset="0"/>
              </a:rPr>
              <a:t>sigortalısının 2019/Ocak ayına </a:t>
            </a:r>
            <a:r>
              <a:rPr lang="tr-TR" sz="1600" dirty="0">
                <a:latin typeface="Calibri" pitchFamily="34" charset="0"/>
              </a:rPr>
              <a:t>ilişkin </a:t>
            </a:r>
            <a:r>
              <a:rPr lang="tr-TR" sz="1600" dirty="0" smtClean="0">
                <a:latin typeface="Calibri" pitchFamily="34" charset="0"/>
              </a:rPr>
              <a:t>prime esas kazanç tutarlarının 4.000,00 </a:t>
            </a:r>
            <a:r>
              <a:rPr lang="tr-TR" sz="1600" dirty="0">
                <a:latin typeface="Calibri" pitchFamily="34" charset="0"/>
              </a:rPr>
              <a:t>TL olduğu varsayıldığında;</a:t>
            </a:r>
          </a:p>
          <a:p>
            <a:pPr lvl="0" algn="just" fontAlgn="auto">
              <a:spcBef>
                <a:spcPts val="0"/>
              </a:spcBef>
              <a:spcAft>
                <a:spcPts val="0"/>
              </a:spcAft>
            </a:pPr>
            <a:endParaRPr lang="tr-TR" sz="1600" dirty="0">
              <a:latin typeface="Calibri" pitchFamily="34" charset="0"/>
            </a:endParaRPr>
          </a:p>
          <a:p>
            <a:pPr lvl="0" algn="just" fontAlgn="auto">
              <a:spcBef>
                <a:spcPts val="0"/>
              </a:spcBef>
              <a:spcAft>
                <a:spcPts val="0"/>
              </a:spcAft>
              <a:buClr>
                <a:srgbClr val="FFFFCC"/>
              </a:buClr>
              <a:buSzPct val="60000"/>
            </a:pPr>
            <a:r>
              <a:rPr lang="tr-TR" altLang="tr-TR" sz="1600" dirty="0">
                <a:latin typeface="Calibri"/>
              </a:rPr>
              <a:t>4</a:t>
            </a:r>
            <a:r>
              <a:rPr lang="tr-TR" altLang="tr-TR" sz="1600" dirty="0" smtClean="0">
                <a:latin typeface="Calibri"/>
              </a:rPr>
              <a:t>.000,00 </a:t>
            </a:r>
            <a:r>
              <a:rPr lang="tr-TR" altLang="tr-TR" sz="1600" dirty="0">
                <a:latin typeface="Calibri"/>
              </a:rPr>
              <a:t>* 5 / 100 = 2</a:t>
            </a:r>
            <a:r>
              <a:rPr lang="tr-TR" altLang="tr-TR" sz="1600" dirty="0" smtClean="0">
                <a:latin typeface="Calibri"/>
              </a:rPr>
              <a:t>00,00 </a:t>
            </a:r>
            <a:r>
              <a:rPr lang="tr-TR" altLang="tr-TR" sz="1600" dirty="0">
                <a:latin typeface="Calibri"/>
              </a:rPr>
              <a:t>TL Hazine ve Maliye Bakanlığınca karşılanacak tutar,  </a:t>
            </a:r>
          </a:p>
          <a:p>
            <a:pPr lvl="0" algn="just" fontAlgn="auto">
              <a:spcBef>
                <a:spcPts val="0"/>
              </a:spcBef>
              <a:spcAft>
                <a:spcPts val="0"/>
              </a:spcAft>
              <a:buClr>
                <a:srgbClr val="FFFFCC"/>
              </a:buClr>
              <a:buSzPct val="60000"/>
            </a:pPr>
            <a:r>
              <a:rPr lang="tr-TR" altLang="tr-TR" sz="1600" dirty="0">
                <a:latin typeface="Calibri"/>
              </a:rPr>
              <a:t>     </a:t>
            </a:r>
          </a:p>
          <a:p>
            <a:pPr algn="just" fontAlgn="auto">
              <a:spcBef>
                <a:spcPts val="0"/>
              </a:spcBef>
              <a:spcAft>
                <a:spcPts val="0"/>
              </a:spcAft>
              <a:buClr>
                <a:srgbClr val="FFFFCC"/>
              </a:buClr>
              <a:buSzPct val="60000"/>
            </a:pPr>
            <a:r>
              <a:rPr lang="tr-TR" altLang="tr-TR" sz="1600" dirty="0">
                <a:latin typeface="Calibri"/>
              </a:rPr>
              <a:t>(Beş puanlık kısım düşüldükten sonra kalan işveren hissesi) 15,5/2=7,75</a:t>
            </a:r>
          </a:p>
          <a:p>
            <a:pPr lvl="0" algn="just" fontAlgn="auto">
              <a:spcBef>
                <a:spcPts val="0"/>
              </a:spcBef>
              <a:spcAft>
                <a:spcPts val="0"/>
              </a:spcAft>
              <a:buClr>
                <a:srgbClr val="FFFFCC"/>
              </a:buClr>
              <a:buSzPct val="60000"/>
            </a:pPr>
            <a:r>
              <a:rPr lang="tr-TR" altLang="tr-TR" sz="1600" dirty="0" smtClean="0">
                <a:latin typeface="Calibri"/>
              </a:rPr>
              <a:t>4.000,00*7,75 </a:t>
            </a:r>
            <a:r>
              <a:rPr lang="tr-TR" altLang="tr-TR" sz="1600" dirty="0">
                <a:latin typeface="Calibri"/>
              </a:rPr>
              <a:t>/ 100 = </a:t>
            </a:r>
            <a:r>
              <a:rPr lang="tr-TR" altLang="tr-TR" sz="1600" dirty="0" smtClean="0">
                <a:latin typeface="Calibri"/>
              </a:rPr>
              <a:t>310,00  </a:t>
            </a:r>
            <a:r>
              <a:rPr lang="tr-TR" altLang="tr-TR" sz="1600" dirty="0">
                <a:latin typeface="Calibri"/>
              </a:rPr>
              <a:t>TL </a:t>
            </a:r>
            <a:r>
              <a:rPr lang="tr-TR" altLang="tr-TR" sz="1600" dirty="0" smtClean="0">
                <a:latin typeface="Calibri"/>
              </a:rPr>
              <a:t>Kültür ve Turizm Bakanlığınca </a:t>
            </a:r>
            <a:r>
              <a:rPr lang="tr-TR" altLang="tr-TR" sz="1600" dirty="0">
                <a:latin typeface="Calibri"/>
              </a:rPr>
              <a:t>karşılanacak tutar olacaktır. </a:t>
            </a:r>
          </a:p>
          <a:p>
            <a:pPr lvl="0" algn="just" fontAlgn="auto">
              <a:spcBef>
                <a:spcPts val="0"/>
              </a:spcBef>
              <a:spcAft>
                <a:spcPts val="0"/>
              </a:spcAft>
              <a:buClr>
                <a:srgbClr val="FFFFCC"/>
              </a:buClr>
              <a:buSzPct val="60000"/>
            </a:pPr>
            <a:endParaRPr lang="tr-TR" altLang="tr-TR" sz="1600" dirty="0">
              <a:latin typeface="Calibri"/>
            </a:endParaRPr>
          </a:p>
          <a:p>
            <a:pPr lvl="0" algn="just" fontAlgn="auto">
              <a:spcBef>
                <a:spcPts val="0"/>
              </a:spcBef>
              <a:spcAft>
                <a:spcPts val="0"/>
              </a:spcAft>
              <a:buClr>
                <a:srgbClr val="FFFFCC"/>
              </a:buClr>
              <a:buSzPct val="60000"/>
            </a:pPr>
            <a:r>
              <a:rPr lang="tr-TR" altLang="tr-TR" sz="1600" u="sng" dirty="0">
                <a:latin typeface="Calibri"/>
              </a:rPr>
              <a:t>Bu durumda işveren tarafından ödenecek tutar;</a:t>
            </a:r>
            <a:r>
              <a:rPr lang="tr-TR" altLang="tr-TR" sz="1600" dirty="0">
                <a:latin typeface="Calibri"/>
              </a:rPr>
              <a:t>    </a:t>
            </a:r>
          </a:p>
          <a:p>
            <a:pPr lvl="0" algn="just" fontAlgn="auto">
              <a:spcBef>
                <a:spcPts val="0"/>
              </a:spcBef>
              <a:spcAft>
                <a:spcPts val="0"/>
              </a:spcAft>
              <a:buClr>
                <a:srgbClr val="FFFFCC"/>
              </a:buClr>
              <a:buSzPct val="60000"/>
            </a:pPr>
            <a:r>
              <a:rPr lang="tr-TR" altLang="tr-TR" sz="1600" dirty="0" smtClean="0">
                <a:latin typeface="Calibri"/>
              </a:rPr>
              <a:t>4.000,00 </a:t>
            </a:r>
            <a:r>
              <a:rPr lang="tr-TR" altLang="tr-TR" sz="1600" dirty="0">
                <a:latin typeface="Calibri"/>
              </a:rPr>
              <a:t>* 34,5/100 = </a:t>
            </a:r>
            <a:r>
              <a:rPr lang="tr-TR" altLang="tr-TR" sz="1600" dirty="0" smtClean="0">
                <a:latin typeface="Calibri"/>
              </a:rPr>
              <a:t>1.380,00 </a:t>
            </a:r>
            <a:r>
              <a:rPr lang="tr-TR" altLang="tr-TR" sz="1600" dirty="0">
                <a:latin typeface="Calibri"/>
              </a:rPr>
              <a:t>TL değil    </a:t>
            </a:r>
          </a:p>
          <a:p>
            <a:pPr lvl="0" algn="just" fontAlgn="auto">
              <a:spcBef>
                <a:spcPts val="0"/>
              </a:spcBef>
              <a:spcAft>
                <a:spcPts val="0"/>
              </a:spcAft>
              <a:buClr>
                <a:srgbClr val="FFFFCC"/>
              </a:buClr>
              <a:buSzPct val="60000"/>
            </a:pPr>
            <a:r>
              <a:rPr lang="tr-TR" sz="1600" dirty="0">
                <a:latin typeface="Calibri"/>
              </a:rPr>
              <a:t>    </a:t>
            </a:r>
          </a:p>
          <a:p>
            <a:pPr lvl="0" algn="just" fontAlgn="auto">
              <a:spcBef>
                <a:spcPts val="0"/>
              </a:spcBef>
              <a:spcAft>
                <a:spcPts val="0"/>
              </a:spcAft>
              <a:buClr>
                <a:srgbClr val="FFFFCC"/>
              </a:buClr>
              <a:buSzPct val="60000"/>
            </a:pPr>
            <a:r>
              <a:rPr lang="tr-TR" sz="1600" dirty="0" smtClean="0">
                <a:latin typeface="Calibri"/>
              </a:rPr>
              <a:t>1.380,00</a:t>
            </a:r>
            <a:r>
              <a:rPr lang="tr-TR" sz="1600" dirty="0">
                <a:latin typeface="Calibri"/>
              </a:rPr>
              <a:t>– </a:t>
            </a:r>
            <a:r>
              <a:rPr lang="tr-TR" sz="1600" dirty="0" smtClean="0">
                <a:latin typeface="Calibri"/>
              </a:rPr>
              <a:t>(200+310) </a:t>
            </a:r>
            <a:r>
              <a:rPr lang="tr-TR" sz="1600" dirty="0">
                <a:latin typeface="Calibri"/>
              </a:rPr>
              <a:t>= </a:t>
            </a:r>
            <a:r>
              <a:rPr lang="tr-TR" sz="1600" b="1" dirty="0" smtClean="0">
                <a:latin typeface="Calibri"/>
              </a:rPr>
              <a:t>870,00 </a:t>
            </a:r>
            <a:r>
              <a:rPr lang="tr-TR" sz="1600" b="1" dirty="0">
                <a:latin typeface="Calibri"/>
              </a:rPr>
              <a:t>TL olacaktır.</a:t>
            </a:r>
          </a:p>
          <a:p>
            <a:pPr lvl="0" algn="just" fontAlgn="auto">
              <a:spcBef>
                <a:spcPts val="0"/>
              </a:spcBef>
              <a:spcAft>
                <a:spcPts val="0"/>
              </a:spcAft>
            </a:pPr>
            <a:endParaRPr lang="tr-TR" sz="1600" dirty="0" smtClean="0">
              <a:latin typeface="Calibri" pitchFamily="34" charset="0"/>
            </a:endParaRPr>
          </a:p>
        </p:txBody>
      </p:sp>
    </p:spTree>
    <p:extLst>
      <p:ext uri="{BB962C8B-B14F-4D97-AF65-F5344CB8AC3E}">
        <p14:creationId xmlns:p14="http://schemas.microsoft.com/office/powerpoint/2010/main" val="2727996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KAPSAM VE YARARLANMA ŞARTLARI</a:t>
            </a:r>
            <a:endParaRPr lang="tr-TR" sz="2200" b="1"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dirty="0"/>
          </a:p>
        </p:txBody>
      </p:sp>
      <p:sp>
        <p:nvSpPr>
          <p:cNvPr id="4" name="Dikdörtgen 3"/>
          <p:cNvSpPr/>
          <p:nvPr/>
        </p:nvSpPr>
        <p:spPr>
          <a:xfrm>
            <a:off x="251520" y="836713"/>
            <a:ext cx="8568952" cy="4294509"/>
          </a:xfrm>
          <a:prstGeom prst="rect">
            <a:avLst/>
          </a:prstGeom>
        </p:spPr>
        <p:txBody>
          <a:bodyPr wrap="square">
            <a:spAutoFit/>
          </a:bodyPr>
          <a:lstStyle/>
          <a:p>
            <a:pPr lvl="0" algn="just" fontAlgn="auto">
              <a:lnSpc>
                <a:spcPct val="90000"/>
              </a:lnSpc>
              <a:spcBef>
                <a:spcPts val="600"/>
              </a:spcBef>
              <a:spcAft>
                <a:spcPts val="600"/>
              </a:spcAft>
              <a:tabLst>
                <a:tab pos="4848225" algn="l"/>
              </a:tabLst>
              <a:defRPr/>
            </a:pPr>
            <a:endParaRPr lang="tr-TR" altLang="tr-TR" sz="1600" b="1" u="sng"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smtClean="0">
                <a:latin typeface="Calibri" panose="020F0502020204030204" pitchFamily="34" charset="0"/>
                <a:cs typeface="Calibri" panose="020F0502020204030204" pitchFamily="34" charset="0"/>
              </a:rPr>
              <a:t>KAPSAM</a:t>
            </a:r>
            <a:endParaRPr lang="tr-TR" altLang="tr-TR" sz="1600" b="1" u="sng" dirty="0">
              <a:latin typeface="Calibri" panose="020F0502020204030204" pitchFamily="34" charset="0"/>
              <a:cs typeface="Calibri" panose="020F0502020204030204" pitchFamily="34" charset="0"/>
            </a:endParaRPr>
          </a:p>
          <a:p>
            <a:pPr lvl="0" algn="just" fontAlgn="auto">
              <a:spcBef>
                <a:spcPts val="600"/>
              </a:spcBef>
              <a:spcAft>
                <a:spcPts val="0"/>
              </a:spcAft>
            </a:pPr>
            <a:r>
              <a:rPr lang="tr-TR" sz="1600" dirty="0">
                <a:latin typeface="Calibri" panose="020F0502020204030204" pitchFamily="34" charset="0"/>
                <a:cs typeface="Calibri" panose="020F0502020204030204" pitchFamily="34" charset="0"/>
              </a:rPr>
              <a:t>5225 sayılı Kanunda öngörülen sigorta primi işveren hissesi teşvikinden kurumlar vergisi mükellefi olan işverenlerden, Kültür ve Turizm Bakanlığından </a:t>
            </a:r>
            <a:r>
              <a:rPr lang="tr-TR" sz="1600" b="1" dirty="0">
                <a:latin typeface="Calibri" panose="020F0502020204030204" pitchFamily="34" charset="0"/>
                <a:cs typeface="Calibri" panose="020F0502020204030204" pitchFamily="34" charset="0"/>
              </a:rPr>
              <a:t>‘Kültür Yatırım Belgesi</a:t>
            </a:r>
            <a:r>
              <a:rPr lang="tr-TR" sz="1600" dirty="0">
                <a:latin typeface="Calibri" panose="020F0502020204030204" pitchFamily="34" charset="0"/>
                <a:cs typeface="Calibri" panose="020F0502020204030204" pitchFamily="34" charset="0"/>
              </a:rPr>
              <a:t>’ veya </a:t>
            </a:r>
            <a:r>
              <a:rPr lang="tr-TR" sz="1600" b="1" dirty="0">
                <a:latin typeface="Calibri" panose="020F0502020204030204" pitchFamily="34" charset="0"/>
                <a:cs typeface="Calibri" panose="020F0502020204030204" pitchFamily="34" charset="0"/>
              </a:rPr>
              <a:t>‘Kültür Girişim Belgesi’</a:t>
            </a:r>
            <a:r>
              <a:rPr lang="tr-TR" sz="1600" dirty="0">
                <a:latin typeface="Calibri" panose="020F0502020204030204" pitchFamily="34" charset="0"/>
                <a:cs typeface="Calibri" panose="020F0502020204030204" pitchFamily="34" charset="0"/>
              </a:rPr>
              <a:t> almış olan işverenler yararlanabileceklerdir.</a:t>
            </a:r>
            <a:endParaRPr lang="tr-TR" altLang="tr-TR" sz="1600"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endParaRPr lang="tr-TR" altLang="tr-TR" sz="1600" b="1" dirty="0" smtClean="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smtClean="0">
                <a:latin typeface="Calibri" panose="020F0502020204030204" pitchFamily="34" charset="0"/>
                <a:cs typeface="Calibri" panose="020F0502020204030204" pitchFamily="34" charset="0"/>
              </a:rPr>
              <a:t>YARARLANMA ŞARTLARI</a:t>
            </a:r>
          </a:p>
          <a:p>
            <a:pPr lvl="0" algn="just" fontAlgn="auto">
              <a:lnSpc>
                <a:spcPct val="90000"/>
              </a:lnSpc>
              <a:spcBef>
                <a:spcPts val="0"/>
              </a:spcBef>
              <a:spcAft>
                <a:spcPts val="600"/>
              </a:spcAft>
              <a:tabLst>
                <a:tab pos="4848225" algn="l"/>
              </a:tabLst>
              <a:defRPr/>
            </a:pPr>
            <a:r>
              <a:rPr lang="tr-TR" altLang="tr-TR" sz="1600" dirty="0" smtClean="0">
                <a:latin typeface="Calibri" panose="020F0502020204030204" pitchFamily="34" charset="0"/>
                <a:cs typeface="Calibri" panose="020F0502020204030204" pitchFamily="34" charset="0"/>
              </a:rPr>
              <a:t>   İşyerinin;</a:t>
            </a:r>
          </a:p>
          <a:p>
            <a:pPr marL="285750" lvl="0" indent="-285750" algn="just" fontAlgn="auto">
              <a:lnSpc>
                <a:spcPct val="90000"/>
              </a:lnSpc>
              <a:spcBef>
                <a:spcPts val="0"/>
              </a:spcBef>
              <a:spcAft>
                <a:spcPts val="600"/>
              </a:spcAft>
              <a:buFont typeface="Wingdings" pitchFamily="2" charset="2"/>
              <a:buChar char="v"/>
              <a:tabLst>
                <a:tab pos="4848225" algn="l"/>
              </a:tabLst>
              <a:defRPr/>
            </a:pPr>
            <a:r>
              <a:rPr lang="tr-TR" altLang="tr-TR" sz="1600" b="1" dirty="0" smtClean="0">
                <a:latin typeface="Calibri" panose="020F0502020204030204" pitchFamily="34" charset="0"/>
                <a:cs typeface="Calibri" panose="020F0502020204030204" pitchFamily="34" charset="0"/>
              </a:rPr>
              <a:t>Kurumlar </a:t>
            </a:r>
            <a:r>
              <a:rPr lang="tr-TR" altLang="tr-TR" sz="1600" b="1" dirty="0">
                <a:latin typeface="Calibri" panose="020F0502020204030204" pitchFamily="34" charset="0"/>
                <a:cs typeface="Calibri" panose="020F0502020204030204" pitchFamily="34" charset="0"/>
              </a:rPr>
              <a:t>vergisi mükellefi </a:t>
            </a:r>
            <a:r>
              <a:rPr lang="tr-TR" altLang="tr-TR" sz="1600" dirty="0" smtClean="0">
                <a:latin typeface="Calibri" panose="020F0502020204030204" pitchFamily="34" charset="0"/>
                <a:cs typeface="Calibri" panose="020F0502020204030204" pitchFamily="34" charset="0"/>
              </a:rPr>
              <a:t>olması,</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1000"/>
              </a:spcAft>
              <a:buFont typeface="Wingdings" pitchFamily="2" charset="2"/>
              <a:buChar char="v"/>
            </a:pPr>
            <a:r>
              <a:rPr lang="tr-TR" altLang="tr-TR" sz="1600" dirty="0" smtClean="0">
                <a:latin typeface="Calibri" panose="020F0502020204030204" pitchFamily="34" charset="0"/>
                <a:cs typeface="Calibri" panose="020F0502020204030204" pitchFamily="34" charset="0"/>
              </a:rPr>
              <a:t> Kültür </a:t>
            </a:r>
            <a:r>
              <a:rPr lang="tr-TR" altLang="tr-TR" sz="1600" dirty="0">
                <a:latin typeface="Calibri" panose="020F0502020204030204" pitchFamily="34" charset="0"/>
                <a:cs typeface="Calibri" panose="020F0502020204030204" pitchFamily="34" charset="0"/>
              </a:rPr>
              <a:t>ve Turizm Bakanlığından </a:t>
            </a:r>
            <a:r>
              <a:rPr lang="tr-TR" altLang="tr-TR" sz="1600" b="1" dirty="0">
                <a:latin typeface="Calibri" panose="020F0502020204030204" pitchFamily="34" charset="0"/>
                <a:cs typeface="Calibri" panose="020F0502020204030204" pitchFamily="34" charset="0"/>
              </a:rPr>
              <a:t>kültür yatırım veya girişim belgesi</a:t>
            </a: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alması</a:t>
            </a:r>
            <a:r>
              <a:rPr lang="tr-TR" altLang="tr-TR" sz="1600" b="1" dirty="0" smtClean="0">
                <a:latin typeface="Calibri" panose="020F0502020204030204" pitchFamily="34" charset="0"/>
                <a:cs typeface="Calibri" panose="020F0502020204030204" pitchFamily="34" charset="0"/>
              </a:rPr>
              <a:t>,</a:t>
            </a:r>
            <a:endParaRPr lang="tr-TR" altLang="tr-TR" sz="1600" b="1" dirty="0">
              <a:latin typeface="Calibri" panose="020F0502020204030204" pitchFamily="34" charset="0"/>
              <a:cs typeface="Calibri" panose="020F0502020204030204" pitchFamily="34" charset="0"/>
            </a:endParaRPr>
          </a:p>
          <a:p>
            <a:pPr lvl="0" algn="just" fontAlgn="auto">
              <a:spcBef>
                <a:spcPts val="0"/>
              </a:spcBef>
              <a:spcAft>
                <a:spcPts val="1000"/>
              </a:spcAft>
              <a:buFont typeface="Wingdings" pitchFamily="2" charset="2"/>
              <a:buChar char="v"/>
            </a:pPr>
            <a:r>
              <a:rPr lang="tr-TR" altLang="tr-TR" sz="1600" dirty="0" smtClean="0">
                <a:latin typeface="Calibri" panose="020F0502020204030204" pitchFamily="34" charset="0"/>
                <a:cs typeface="Calibri" panose="020F0502020204030204" pitchFamily="34" charset="0"/>
              </a:rPr>
              <a:t> Türkiye </a:t>
            </a:r>
            <a:r>
              <a:rPr lang="tr-TR" altLang="tr-TR" sz="1600" dirty="0">
                <a:latin typeface="Calibri" panose="020F0502020204030204" pitchFamily="34" charset="0"/>
                <a:cs typeface="Calibri" panose="020F0502020204030204" pitchFamily="34" charset="0"/>
              </a:rPr>
              <a:t>genelindeki yasal ödeme süresi geçmiş </a:t>
            </a:r>
            <a:r>
              <a:rPr lang="tr-TR" altLang="tr-TR" sz="1600" b="1" dirty="0" smtClean="0">
                <a:latin typeface="Calibri" panose="020F0502020204030204" pitchFamily="34" charset="0"/>
                <a:cs typeface="Calibri" panose="020F0502020204030204" pitchFamily="34" charset="0"/>
              </a:rPr>
              <a:t>borcunun bulunmaması</a:t>
            </a:r>
            <a:r>
              <a:rPr lang="tr-TR" altLang="tr-TR" sz="1600" dirty="0" smtClean="0">
                <a:latin typeface="Calibri" panose="020F0502020204030204" pitchFamily="34" charset="0"/>
                <a:cs typeface="Calibri" panose="020F0502020204030204" pitchFamily="34" charset="0"/>
              </a:rPr>
              <a:t>,</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Font typeface="Wingdings" pitchFamily="2" charset="2"/>
              <a:buChar char="v"/>
            </a:pPr>
            <a:r>
              <a:rPr lang="tr-TR" altLang="tr-TR" sz="1600" dirty="0">
                <a:latin typeface="Calibri" panose="020F0502020204030204" pitchFamily="34" charset="0"/>
                <a:cs typeface="Calibri" panose="020F0502020204030204" pitchFamily="34" charset="0"/>
              </a:rPr>
              <a:t>Aylık prim ve hizmet belgesini </a:t>
            </a:r>
            <a:r>
              <a:rPr lang="tr-TR" altLang="tr-TR" sz="1600" b="1" dirty="0">
                <a:latin typeface="Calibri" panose="020F0502020204030204" pitchFamily="34" charset="0"/>
                <a:cs typeface="Calibri" panose="020F0502020204030204" pitchFamily="34" charset="0"/>
              </a:rPr>
              <a:t>yasal süresi içinde Kuruma </a:t>
            </a:r>
            <a:r>
              <a:rPr lang="tr-TR" altLang="tr-TR" sz="1600" b="1" dirty="0" smtClean="0">
                <a:latin typeface="Calibri" panose="020F0502020204030204" pitchFamily="34" charset="0"/>
                <a:cs typeface="Calibri" panose="020F0502020204030204" pitchFamily="34" charset="0"/>
              </a:rPr>
              <a:t>verilmesi</a:t>
            </a:r>
            <a:r>
              <a:rPr lang="tr-TR" altLang="tr-TR" sz="1600" dirty="0" smtClean="0">
                <a:latin typeface="Calibri" panose="020F0502020204030204" pitchFamily="34" charset="0"/>
                <a:cs typeface="Calibri" panose="020F0502020204030204" pitchFamily="34" charset="0"/>
              </a:rPr>
              <a:t>,</a:t>
            </a:r>
            <a:endParaRPr lang="tr-TR" altLang="tr-TR" sz="1600" dirty="0">
              <a:latin typeface="Calibri" panose="020F0502020204030204" pitchFamily="34" charset="0"/>
              <a:cs typeface="Calibri" panose="020F0502020204030204" pitchFamily="34" charset="0"/>
            </a:endParaRPr>
          </a:p>
          <a:p>
            <a:pPr lvl="0" algn="just" fontAlgn="auto">
              <a:lnSpc>
                <a:spcPct val="150000"/>
              </a:lnSpc>
              <a:spcBef>
                <a:spcPts val="0"/>
              </a:spcBef>
              <a:spcAft>
                <a:spcPts val="0"/>
              </a:spcAft>
            </a:pP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gerekmektedir</a:t>
            </a:r>
            <a:r>
              <a:rPr lang="tr-TR" altLang="tr-TR"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8230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YARARLANMA SÜRESİ</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lgn="ctr">
              <a:buClr>
                <a:srgbClr val="046CA6"/>
              </a:buClr>
              <a:buNone/>
              <a:defRPr/>
            </a:pPr>
            <a:endParaRPr lang="tr-TR" sz="1600" u="sng" dirty="0" smtClean="0">
              <a:solidFill>
                <a:srgbClr val="046CA6"/>
              </a:solidFill>
            </a:endParaRPr>
          </a:p>
          <a:p>
            <a:pPr marL="0" indent="0" algn="ctr">
              <a:buClr>
                <a:srgbClr val="046CA6"/>
              </a:buClr>
              <a:buNone/>
              <a:defRPr/>
            </a:pPr>
            <a:endParaRPr lang="tr-TR" sz="1600" u="sng" dirty="0">
              <a:solidFill>
                <a:srgbClr val="046CA6"/>
              </a:solidFill>
            </a:endParaRPr>
          </a:p>
          <a:p>
            <a:pPr marL="0" indent="0" algn="ctr">
              <a:buClr>
                <a:srgbClr val="046CA6"/>
              </a:buClr>
              <a:buNone/>
              <a:defRPr/>
            </a:pPr>
            <a:r>
              <a:rPr lang="tr-TR" sz="1600" u="sng" dirty="0" smtClean="0">
                <a:solidFill>
                  <a:srgbClr val="046CA6"/>
                </a:solidFill>
              </a:rPr>
              <a:t>Kurumlar </a:t>
            </a:r>
            <a:r>
              <a:rPr lang="tr-TR" sz="1600" u="sng" dirty="0">
                <a:solidFill>
                  <a:srgbClr val="046CA6"/>
                </a:solidFill>
              </a:rPr>
              <a:t>vergisi mükellefi olan işverenlerden Kültür ve Turizm Bakanlığından</a:t>
            </a:r>
          </a:p>
          <a:p>
            <a:pPr algn="just">
              <a:buClr>
                <a:srgbClr val="046CA6"/>
              </a:buClr>
              <a:defRPr/>
            </a:pPr>
            <a:endParaRPr lang="tr-TR" sz="1600" dirty="0">
              <a:solidFill>
                <a:srgbClr val="046CA6"/>
              </a:solidFill>
            </a:endParaRPr>
          </a:p>
          <a:p>
            <a:pPr algn="just">
              <a:spcBef>
                <a:spcPts val="0"/>
              </a:spcBef>
              <a:buClr>
                <a:srgbClr val="046CA6"/>
              </a:buClr>
              <a:buFont typeface="Wingdings" pitchFamily="2" charset="2"/>
              <a:buChar char="v"/>
              <a:defRPr/>
            </a:pPr>
            <a:r>
              <a:rPr lang="tr-TR" sz="1600" dirty="0">
                <a:solidFill>
                  <a:srgbClr val="046CA6"/>
                </a:solidFill>
              </a:rPr>
              <a:t>«</a:t>
            </a:r>
            <a:r>
              <a:rPr lang="tr-TR" sz="1600" b="0" dirty="0">
                <a:solidFill>
                  <a:srgbClr val="046CA6"/>
                </a:solidFill>
              </a:rPr>
              <a:t>Kültür Yatırım Belgesi» almış olan işverenler söz konusu belgenin alındığı tarihten itibaren yatırım aşamasında 3 yılı aşmamak kaydıyla,</a:t>
            </a:r>
            <a:r>
              <a:rPr lang="tr-TR" sz="1600" b="0" dirty="0"/>
              <a:t> işyerlerinde fiilen çalışan sigortalıların prime esas kazançları üzerinden hesaplanan sigorta primi işveren </a:t>
            </a:r>
            <a:r>
              <a:rPr lang="tr-TR" sz="1600" b="0" dirty="0">
                <a:solidFill>
                  <a:srgbClr val="046CA6"/>
                </a:solidFill>
              </a:rPr>
              <a:t>hissesinin %50’si,</a:t>
            </a:r>
          </a:p>
          <a:p>
            <a:pPr algn="just">
              <a:buClr>
                <a:srgbClr val="046CA6"/>
              </a:buClr>
              <a:buFont typeface="Wingdings" pitchFamily="2" charset="2"/>
              <a:buChar char="v"/>
              <a:defRPr/>
            </a:pPr>
            <a:endParaRPr lang="tr-TR" sz="1600" b="0" dirty="0">
              <a:solidFill>
                <a:srgbClr val="046CA6"/>
              </a:solidFill>
            </a:endParaRPr>
          </a:p>
          <a:p>
            <a:pPr algn="just">
              <a:spcBef>
                <a:spcPts val="1200"/>
              </a:spcBef>
              <a:spcAft>
                <a:spcPts val="1200"/>
              </a:spcAft>
              <a:buClr>
                <a:srgbClr val="046CA6"/>
              </a:buClr>
              <a:buFont typeface="Wingdings" pitchFamily="2" charset="2"/>
              <a:buChar char="v"/>
              <a:defRPr/>
            </a:pPr>
            <a:r>
              <a:rPr lang="tr-TR" sz="1600" b="0" dirty="0">
                <a:solidFill>
                  <a:srgbClr val="046CA6"/>
                </a:solidFill>
              </a:rPr>
              <a:t>«Kültür Girişim Belgesi» almış olan işverenler söz konusu belgenin alındığı tarihten işletme aşamasında 7 yılı aşmamak kaydıyla </a:t>
            </a:r>
            <a:r>
              <a:rPr lang="tr-TR" sz="1600" b="0" dirty="0"/>
              <a:t>işyerlerinde fiilen çalışan sigortalıların ise prime esas kazançları üzerinden hesaplanan sigorta primi işveren </a:t>
            </a:r>
            <a:r>
              <a:rPr lang="tr-TR" sz="1600" b="0" dirty="0">
                <a:solidFill>
                  <a:srgbClr val="046CA6"/>
                </a:solidFill>
              </a:rPr>
              <a:t>hissesinin %25’i, </a:t>
            </a:r>
            <a:endParaRPr lang="tr-TR" sz="1600" b="0" dirty="0" smtClean="0">
              <a:solidFill>
                <a:srgbClr val="046CA6"/>
              </a:solidFill>
            </a:endParaRPr>
          </a:p>
          <a:p>
            <a:pPr marL="0" indent="0" algn="just">
              <a:spcBef>
                <a:spcPts val="1200"/>
              </a:spcBef>
              <a:spcAft>
                <a:spcPts val="1200"/>
              </a:spcAft>
              <a:buClr>
                <a:srgbClr val="046CA6"/>
              </a:buClr>
              <a:buNone/>
              <a:defRPr/>
            </a:pPr>
            <a:r>
              <a:rPr lang="tr-TR" sz="1600" b="0" dirty="0" smtClean="0"/>
              <a:t>        Kültür </a:t>
            </a:r>
            <a:r>
              <a:rPr lang="tr-TR" sz="1600" b="0" dirty="0"/>
              <a:t>ve Turizm Bakanlığı </a:t>
            </a:r>
            <a:r>
              <a:rPr lang="tr-TR" sz="1600" b="0" dirty="0" smtClean="0"/>
              <a:t>bütçesine </a:t>
            </a:r>
            <a:r>
              <a:rPr lang="tr-TR" sz="1600" b="0" dirty="0"/>
              <a:t>konulan ödenekten karşılanmaktadır.</a:t>
            </a:r>
            <a:endParaRPr lang="tr-TR" sz="1600" b="0" dirty="0">
              <a:solidFill>
                <a:srgbClr val="046CA6"/>
              </a:solidFill>
            </a:endParaRPr>
          </a:p>
          <a:p>
            <a:pPr marL="0" indent="0">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366507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kern="1200" dirty="0"/>
              <a:t>YARARLANMA </a:t>
            </a:r>
            <a:r>
              <a:rPr lang="tr-TR" sz="2200" b="1" kern="1200" dirty="0" smtClean="0"/>
              <a:t>ŞARTLARI-</a:t>
            </a:r>
            <a:br>
              <a:rPr lang="tr-TR" sz="2200" b="1" kern="1200" dirty="0" smtClean="0"/>
            </a:br>
            <a:r>
              <a:rPr lang="tr-TR" sz="2200" b="1" kern="1200" dirty="0" smtClean="0"/>
              <a:t>DİĞER TEŞVİK VE DESTEKLERLE </a:t>
            </a:r>
            <a:r>
              <a:rPr lang="tr-TR" sz="2200" b="1" kern="1200" dirty="0"/>
              <a:t>BİRLİKTE </a:t>
            </a:r>
            <a:r>
              <a:rPr lang="tr-TR" sz="2200" b="1" kern="1200" dirty="0" smtClean="0"/>
              <a:t>UYGULAMA</a:t>
            </a:r>
            <a:endParaRPr lang="tr-TR" sz="2200" dirty="0"/>
          </a:p>
        </p:txBody>
      </p:sp>
      <p:sp>
        <p:nvSpPr>
          <p:cNvPr id="3" name="İçerik Yer Tutucusu 2"/>
          <p:cNvSpPr>
            <a:spLocks noGrp="1"/>
          </p:cNvSpPr>
          <p:nvPr>
            <p:ph idx="1"/>
          </p:nvPr>
        </p:nvSpPr>
        <p:spPr>
          <a:xfrm>
            <a:off x="323528" y="764704"/>
            <a:ext cx="8610600" cy="5760640"/>
          </a:xfrm>
        </p:spPr>
        <p:txBody>
          <a:bodyPr/>
          <a:lstStyle/>
          <a:p>
            <a:pPr marL="0" lvl="0" indent="0" algn="just" eaLnBrk="1" fontAlgn="auto" hangingPunct="1">
              <a:lnSpc>
                <a:spcPct val="90000"/>
              </a:lnSpc>
              <a:spcBef>
                <a:spcPts val="600"/>
              </a:spcBef>
              <a:spcAft>
                <a:spcPts val="600"/>
              </a:spcAft>
              <a:buClrTx/>
              <a:buNone/>
              <a:tabLst>
                <a:tab pos="4848225" algn="l"/>
              </a:tabLst>
            </a:pPr>
            <a:r>
              <a:rPr lang="tr-TR" sz="1600" u="sng" kern="1200" dirty="0"/>
              <a:t>YARARLANMA ŞARTLARI</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Aylık prim ve hizmet belgesinin </a:t>
            </a:r>
            <a:r>
              <a:rPr lang="tr-TR" sz="1600" kern="1200" dirty="0">
                <a:cs typeface="Times New Roman" pitchFamily="18" charset="0"/>
              </a:rPr>
              <a:t>yasal süresi içinde </a:t>
            </a:r>
            <a:r>
              <a:rPr lang="tr-TR" sz="1600" b="0" kern="1200" dirty="0">
                <a:cs typeface="Times New Roman" pitchFamily="18" charset="0"/>
              </a:rPr>
              <a:t>Kuruma verilmesi, </a:t>
            </a:r>
          </a:p>
          <a:p>
            <a:pPr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İşverence ödenmesi gereken primlerin </a:t>
            </a:r>
            <a:r>
              <a:rPr lang="tr-TR" sz="1600" kern="1200" dirty="0">
                <a:cs typeface="Times New Roman" pitchFamily="18" charset="0"/>
              </a:rPr>
              <a:t>yasal süresi içinde </a:t>
            </a:r>
            <a:r>
              <a:rPr lang="tr-TR" sz="1600" b="0" kern="1200" dirty="0">
                <a:cs typeface="Times New Roman" pitchFamily="18" charset="0"/>
              </a:rPr>
              <a:t>ödenmesi,    </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Kuruma sigorta primi, işsizlik sigortası primi, idari para cezası ve bunlara ilişkin gecikme zammı ve gecikme cezası borcu bulunmaması ya da </a:t>
            </a:r>
            <a:r>
              <a:rPr lang="tr-TR" sz="1600" b="0" kern="1200" dirty="0" smtClean="0">
                <a:cs typeface="Times New Roman" pitchFamily="18" charset="0"/>
              </a:rPr>
              <a:t>yapılandırılmış/taksitlendirilmiş </a:t>
            </a:r>
            <a:r>
              <a:rPr lang="tr-TR" sz="1600" b="0" kern="1200" dirty="0">
                <a:cs typeface="Times New Roman" pitchFamily="18" charset="0"/>
              </a:rPr>
              <a:t>olması ve bozma koşuluna </a:t>
            </a:r>
            <a:r>
              <a:rPr lang="tr-TR" sz="1600" b="0" kern="1200" dirty="0" smtClean="0">
                <a:cs typeface="Times New Roman" pitchFamily="18" charset="0"/>
              </a:rPr>
              <a:t>girmemiş </a:t>
            </a:r>
            <a:r>
              <a:rPr lang="tr-TR" sz="1600" b="0" kern="1200" dirty="0">
                <a:cs typeface="Times New Roman" pitchFamily="18" charset="0"/>
              </a:rPr>
              <a:t>olması,</a:t>
            </a:r>
            <a:endParaRPr lang="tr-TR" altLang="tr-TR" sz="1600" b="0" kern="1200" dirty="0">
              <a:cs typeface="Times New Roman" pitchFamily="18" charset="0"/>
            </a:endParaRPr>
          </a:p>
          <a:p>
            <a:pPr lvl="0" algn="just" eaLnBrk="1" fontAlgn="auto" hangingPunct="1">
              <a:spcBef>
                <a:spcPts val="600"/>
              </a:spcBef>
              <a:spcAft>
                <a:spcPts val="600"/>
              </a:spcAft>
              <a:buFont typeface="Wingdings" pitchFamily="2" charset="2"/>
              <a:buChar char="v"/>
              <a:defRPr/>
            </a:pPr>
            <a:r>
              <a:rPr lang="tr-TR" altLang="tr-TR" sz="1600" kern="1200" dirty="0">
                <a:cs typeface="Times New Roman" pitchFamily="18" charset="0"/>
              </a:rPr>
              <a:t>Kayıt dışı </a:t>
            </a:r>
            <a:r>
              <a:rPr lang="tr-TR" altLang="tr-TR" sz="1600" b="0" kern="1200" dirty="0">
                <a:cs typeface="Times New Roman" pitchFamily="18" charset="0"/>
              </a:rPr>
              <a:t>sigortalı çalıştırılmaması ya da </a:t>
            </a:r>
            <a:r>
              <a:rPr lang="tr-TR" altLang="tr-TR" sz="1600" kern="1200" dirty="0">
                <a:cs typeface="Times New Roman" pitchFamily="18" charset="0"/>
              </a:rPr>
              <a:t>sahte sigortalı </a:t>
            </a:r>
            <a:r>
              <a:rPr lang="tr-TR" altLang="tr-TR" sz="1600" b="0" kern="1200" dirty="0">
                <a:cs typeface="Times New Roman" pitchFamily="18" charset="0"/>
              </a:rPr>
              <a:t>bildiriminde bulunulmaması,</a:t>
            </a:r>
          </a:p>
          <a:p>
            <a:pPr marL="0" lvl="0" indent="0" algn="just" eaLnBrk="1" fontAlgn="auto" hangingPunct="1">
              <a:spcBef>
                <a:spcPts val="600"/>
              </a:spcBef>
              <a:spcAft>
                <a:spcPts val="600"/>
              </a:spcAft>
              <a:buClr>
                <a:schemeClr val="tx2"/>
              </a:buClr>
              <a:buNone/>
              <a:defRPr/>
            </a:pPr>
            <a:r>
              <a:rPr lang="tr-TR" altLang="tr-TR" sz="1600" b="0" kern="1200" dirty="0">
                <a:cs typeface="Times New Roman" pitchFamily="18" charset="0"/>
              </a:rPr>
              <a:t>       </a:t>
            </a:r>
            <a:r>
              <a:rPr lang="tr-TR" altLang="tr-TR" sz="1600" b="0" kern="1200" dirty="0" smtClean="0">
                <a:cs typeface="Times New Roman" pitchFamily="18" charset="0"/>
              </a:rPr>
              <a:t>gerekmektedir.</a:t>
            </a:r>
            <a:endParaRPr lang="tr-TR" altLang="tr-TR" sz="1600" b="0" kern="1200" dirty="0">
              <a:cs typeface="Times New Roman" pitchFamily="18" charset="0"/>
            </a:endParaRPr>
          </a:p>
          <a:p>
            <a:pPr marL="0" lvl="0" indent="0" algn="just" eaLnBrk="1" fontAlgn="auto" hangingPunct="1">
              <a:spcBef>
                <a:spcPts val="0"/>
              </a:spcBef>
              <a:spcAft>
                <a:spcPts val="0"/>
              </a:spcAft>
              <a:buClrTx/>
              <a:buNone/>
            </a:pPr>
            <a:r>
              <a:rPr lang="tr-TR" altLang="tr-TR" sz="1600" u="sng" kern="1200" dirty="0" smtClean="0">
                <a:cs typeface="Times New Roman" pitchFamily="18" charset="0"/>
              </a:rPr>
              <a:t>DİĞER </a:t>
            </a:r>
            <a:r>
              <a:rPr lang="tr-TR" altLang="tr-TR" sz="1600" u="sng" kern="1200" dirty="0">
                <a:cs typeface="Times New Roman" pitchFamily="18" charset="0"/>
              </a:rPr>
              <a:t>TEŞVİKLERLE BİRLİKTE UYGULAMA</a:t>
            </a:r>
          </a:p>
          <a:p>
            <a:pPr marL="0" lvl="0" indent="0" algn="just" eaLnBrk="1" fontAlgn="auto" hangingPunct="1">
              <a:spcAft>
                <a:spcPts val="0"/>
              </a:spcAft>
              <a:buClr>
                <a:srgbClr val="046CA6"/>
              </a:buClr>
              <a:buNone/>
            </a:pPr>
            <a:r>
              <a:rPr lang="tr-TR" sz="1600" u="sng" kern="1200" dirty="0">
                <a:cs typeface="Times New Roman" pitchFamily="18" charset="0"/>
              </a:rPr>
              <a:t>01.03.2011 Öncesi:</a:t>
            </a:r>
          </a:p>
          <a:p>
            <a:pPr marL="0" lvl="0" indent="0" algn="just" eaLnBrk="1" fontAlgn="auto" hangingPunct="1">
              <a:spcAft>
                <a:spcPts val="0"/>
              </a:spcAft>
              <a:buClr>
                <a:srgbClr val="00003E"/>
              </a:buClr>
              <a:buNone/>
            </a:pPr>
            <a:r>
              <a:rPr lang="tr-TR" sz="1600" b="0" kern="1200" dirty="0">
                <a:cs typeface="Times New Roman" pitchFamily="18" charset="0"/>
              </a:rPr>
              <a:t>Diğer teşvik kanunlarına istinaden işveren hissesi sigorta prim teşviki uygulamasından yararlanmakta olan işverenlerin, teşvik kapsamına giren sigortalılarından dolayı aynı dönem için ve mükerrer olarak beş puanlık prim indiriminden yararlanmaları </a:t>
            </a:r>
            <a:r>
              <a:rPr lang="tr-TR" sz="1600" kern="1200" dirty="0">
                <a:cs typeface="Times New Roman" pitchFamily="18" charset="0"/>
              </a:rPr>
              <a:t>mümkün bulunmamaktadır.</a:t>
            </a:r>
          </a:p>
          <a:p>
            <a:pPr marL="0" lvl="0" indent="0" algn="just" eaLnBrk="1" fontAlgn="auto" hangingPunct="1">
              <a:spcAft>
                <a:spcPts val="0"/>
              </a:spcAft>
              <a:buClr>
                <a:srgbClr val="00003E"/>
              </a:buClr>
              <a:buNone/>
            </a:pPr>
            <a:r>
              <a:rPr lang="tr-TR" sz="1600" u="sng" kern="1200" dirty="0">
                <a:cs typeface="Times New Roman" pitchFamily="18" charset="0"/>
              </a:rPr>
              <a:t>01.03.2011 Sonrası:</a:t>
            </a:r>
          </a:p>
          <a:p>
            <a:pPr marL="0" lvl="0" indent="0" algn="just" eaLnBrk="1" fontAlgn="auto" hangingPunct="1">
              <a:spcAft>
                <a:spcPts val="0"/>
              </a:spcAft>
              <a:buClr>
                <a:srgbClr val="00003E"/>
              </a:buClr>
              <a:buNone/>
            </a:pPr>
            <a:r>
              <a:rPr lang="tr-TR" sz="1600" b="0" kern="1200" dirty="0" smtClean="0">
                <a:cs typeface="Times New Roman" pitchFamily="18" charset="0"/>
              </a:rPr>
              <a:t>4447 </a:t>
            </a:r>
            <a:r>
              <a:rPr lang="tr-TR" sz="1600" b="0" kern="1200" dirty="0">
                <a:cs typeface="Times New Roman" pitchFamily="18" charset="0"/>
              </a:rPr>
              <a:t>sayılı Kanunun 50 </a:t>
            </a:r>
            <a:r>
              <a:rPr lang="tr-TR" sz="1600" b="0" kern="1200" dirty="0" err="1">
                <a:cs typeface="Times New Roman" pitchFamily="18" charset="0"/>
              </a:rPr>
              <a:t>nci</a:t>
            </a:r>
            <a:r>
              <a:rPr lang="tr-TR" sz="1600" b="0" kern="1200" dirty="0">
                <a:cs typeface="Times New Roman" pitchFamily="18" charset="0"/>
              </a:rPr>
              <a:t> </a:t>
            </a:r>
            <a:r>
              <a:rPr lang="tr-TR" sz="1600" b="0" kern="1200" dirty="0" smtClean="0">
                <a:cs typeface="Times New Roman" pitchFamily="18" charset="0"/>
              </a:rPr>
              <a:t>ve geçici 19 uncu maddelerinde </a:t>
            </a:r>
            <a:r>
              <a:rPr lang="tr-TR" sz="1600" b="0" kern="1200" dirty="0">
                <a:cs typeface="Times New Roman" pitchFamily="18" charset="0"/>
              </a:rPr>
              <a:t>öngörülen </a:t>
            </a:r>
            <a:r>
              <a:rPr lang="tr-TR" sz="1600" b="0" kern="1200" dirty="0" smtClean="0">
                <a:cs typeface="Times New Roman" pitchFamily="18" charset="0"/>
              </a:rPr>
              <a:t>prim </a:t>
            </a:r>
            <a:r>
              <a:rPr lang="tr-TR" sz="1600" b="0" kern="1200" dirty="0">
                <a:cs typeface="Times New Roman" pitchFamily="18" charset="0"/>
              </a:rPr>
              <a:t>destekleri hariç diğer teşvik Kanunları kapsamına giren bir sigortalı için, işyerinin; yasal ödeme süresi geçmiş prim, idari para cezası ve bunlara ilişkin gecikme cezası ve gecikme zammı borcunun bulunmaması halinde, </a:t>
            </a:r>
            <a:r>
              <a:rPr lang="tr-TR" sz="1600" kern="1200" dirty="0">
                <a:cs typeface="Times New Roman" pitchFamily="18" charset="0"/>
              </a:rPr>
              <a:t>öncelikle beş puanlık prim </a:t>
            </a:r>
            <a:r>
              <a:rPr lang="tr-TR" sz="1600" kern="1200" dirty="0" smtClean="0">
                <a:cs typeface="Times New Roman" pitchFamily="18" charset="0"/>
              </a:rPr>
              <a:t>indiriminden</a:t>
            </a:r>
            <a:r>
              <a:rPr lang="tr-TR" sz="1600" b="0" kern="1200" dirty="0" smtClean="0">
                <a:cs typeface="Times New Roman" pitchFamily="18" charset="0"/>
              </a:rPr>
              <a:t>, </a:t>
            </a:r>
            <a:r>
              <a:rPr lang="tr-TR" sz="1600" b="0" kern="1200" dirty="0">
                <a:cs typeface="Times New Roman" pitchFamily="18" charset="0"/>
              </a:rPr>
              <a:t>ardından diğer </a:t>
            </a:r>
            <a:r>
              <a:rPr lang="tr-TR" sz="1600" b="0" kern="1200" dirty="0" smtClean="0">
                <a:cs typeface="Times New Roman" pitchFamily="18" charset="0"/>
              </a:rPr>
              <a:t>kanunlarda </a:t>
            </a:r>
            <a:r>
              <a:rPr lang="tr-TR" sz="1600" b="0" kern="1200" dirty="0">
                <a:cs typeface="Times New Roman" pitchFamily="18" charset="0"/>
              </a:rPr>
              <a:t>öngörülen </a:t>
            </a:r>
            <a:r>
              <a:rPr lang="tr-TR" sz="1600" b="0" kern="1200" dirty="0" smtClean="0">
                <a:cs typeface="Times New Roman" pitchFamily="18" charset="0"/>
              </a:rPr>
              <a:t>teşvik ve desteklerden yararlanılabilecektir.</a:t>
            </a:r>
            <a:endParaRPr lang="tr-TR" sz="1600" b="0" kern="1200" dirty="0">
              <a:cs typeface="Times New Roman" pitchFamily="18"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444304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SOSYAL HİZMETLERDEN YARARLANANLARIN İSTİHDAMINA YÖNELİK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2828 sayılı </a:t>
            </a:r>
            <a:r>
              <a:rPr lang="tr-TR" sz="1600" dirty="0">
                <a:solidFill>
                  <a:srgbClr val="046CA6"/>
                </a:solidFill>
                <a:cs typeface="Calibri" panose="020F0502020204030204" pitchFamily="34" charset="0"/>
              </a:rPr>
              <a:t>S</a:t>
            </a:r>
            <a:r>
              <a:rPr lang="tr-TR" sz="1600" dirty="0" smtClean="0">
                <a:solidFill>
                  <a:srgbClr val="046CA6"/>
                </a:solidFill>
                <a:cs typeface="Calibri" panose="020F0502020204030204" pitchFamily="34" charset="0"/>
              </a:rPr>
              <a:t>osyal Hizmetler Kanununun ek 1.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smtClean="0">
                <a:solidFill>
                  <a:srgbClr val="046CA6"/>
                </a:solidFill>
                <a:cs typeface="Calibri" panose="020F0502020204030204" pitchFamily="34" charset="0"/>
              </a:rPr>
              <a:t>2018/7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19/2/2014</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Hazine ve Maliye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lvl="0" indent="0" fontAlgn="auto">
              <a:spcBef>
                <a:spcPts val="0"/>
              </a:spcBef>
              <a:spcAft>
                <a:spcPts val="0"/>
              </a:spcAft>
              <a:buNone/>
              <a:defRPr/>
            </a:pPr>
            <a:r>
              <a:rPr lang="tr-TR" sz="1600" b="0" dirty="0" smtClean="0">
                <a:cs typeface="Calibri" panose="020F0502020204030204" pitchFamily="34" charset="0"/>
              </a:rPr>
              <a:t>Kuruma </a:t>
            </a:r>
            <a:r>
              <a:rPr lang="tr-TR" sz="1600" b="0" dirty="0">
                <a:cs typeface="Calibri" panose="020F0502020204030204" pitchFamily="34" charset="0"/>
              </a:rPr>
              <a:t>borcu bulunmayan </a:t>
            </a:r>
            <a:r>
              <a:rPr lang="tr-TR" sz="1600" b="0" dirty="0" smtClean="0">
                <a:cs typeface="Calibri" panose="020F0502020204030204" pitchFamily="34" charset="0"/>
              </a:rPr>
              <a:t>(S) </a:t>
            </a:r>
            <a:r>
              <a:rPr lang="tr-TR" sz="1600" b="0" dirty="0">
                <a:cs typeface="Calibri" panose="020F0502020204030204" pitchFamily="34" charset="0"/>
              </a:rPr>
              <a:t>Ltd. Şti işyerinde </a:t>
            </a:r>
            <a:r>
              <a:rPr lang="tr-TR" sz="1600" b="0" dirty="0" smtClean="0">
                <a:cs typeface="Calibri" panose="020F0502020204030204" pitchFamily="34" charset="0"/>
              </a:rPr>
              <a:t>20/11/2018 </a:t>
            </a:r>
            <a:r>
              <a:rPr lang="tr-TR" sz="1600" b="0" dirty="0">
                <a:cs typeface="Calibri" panose="020F0502020204030204" pitchFamily="34" charset="0"/>
              </a:rPr>
              <a:t>tarihinde işe başlayan ve kapsamda olan sigortalının </a:t>
            </a:r>
            <a:r>
              <a:rPr lang="tr-TR" sz="1600" b="0" dirty="0" smtClean="0">
                <a:cs typeface="Calibri" panose="020F0502020204030204" pitchFamily="34" charset="0"/>
              </a:rPr>
              <a:t>2019/Ocak </a:t>
            </a:r>
            <a:r>
              <a:rPr lang="tr-TR" sz="1600" b="0" dirty="0">
                <a:cs typeface="Calibri" panose="020F0502020204030204" pitchFamily="34" charset="0"/>
              </a:rPr>
              <a:t>ayına </a:t>
            </a:r>
            <a:r>
              <a:rPr lang="tr-TR" sz="1600" b="0" dirty="0" smtClean="0">
                <a:cs typeface="Calibri" panose="020F0502020204030204" pitchFamily="34" charset="0"/>
              </a:rPr>
              <a:t>ilişkin SPEK tutarının </a:t>
            </a:r>
            <a:r>
              <a:rPr lang="tr-TR" sz="1600" b="0" dirty="0">
                <a:cs typeface="Calibri" panose="020F0502020204030204" pitchFamily="34" charset="0"/>
              </a:rPr>
              <a:t>3.000 </a:t>
            </a:r>
            <a:r>
              <a:rPr lang="tr-TR" sz="1600" b="0" dirty="0" smtClean="0">
                <a:cs typeface="Calibri" panose="020F0502020204030204" pitchFamily="34" charset="0"/>
              </a:rPr>
              <a:t>TL ve  prim </a:t>
            </a:r>
            <a:r>
              <a:rPr lang="tr-TR" sz="1600" b="0" dirty="0">
                <a:cs typeface="Calibri" panose="020F0502020204030204" pitchFamily="34" charset="0"/>
              </a:rPr>
              <a:t>ödeme gün </a:t>
            </a:r>
            <a:r>
              <a:rPr lang="tr-TR" sz="1600" b="0" dirty="0" smtClean="0">
                <a:cs typeface="Calibri" panose="020F0502020204030204" pitchFamily="34" charset="0"/>
              </a:rPr>
              <a:t>sayısının </a:t>
            </a:r>
            <a:r>
              <a:rPr lang="tr-TR" sz="1600" b="0" dirty="0">
                <a:cs typeface="Calibri" panose="020F0502020204030204" pitchFamily="34" charset="0"/>
              </a:rPr>
              <a:t>30 olduğu varsayıldığında,</a:t>
            </a:r>
          </a:p>
          <a:p>
            <a:pPr marL="0" indent="0" algn="just">
              <a:buNone/>
            </a:pPr>
            <a:r>
              <a:rPr lang="tr-TR" sz="1600" b="0" dirty="0">
                <a:cs typeface="Calibri" panose="020F0502020204030204" pitchFamily="34" charset="0"/>
              </a:rPr>
              <a:t>	</a:t>
            </a:r>
            <a:endParaRPr lang="tr-TR" sz="1600" b="0" dirty="0" smtClean="0">
              <a:cs typeface="Calibri" panose="020F0502020204030204" pitchFamily="34" charset="0"/>
            </a:endParaRPr>
          </a:p>
          <a:p>
            <a:pPr marL="0" indent="0" algn="just">
              <a:buNone/>
            </a:pPr>
            <a:r>
              <a:rPr lang="tr-TR" sz="1600" b="0" dirty="0" smtClean="0">
                <a:cs typeface="Calibri" panose="020F0502020204030204" pitchFamily="34" charset="0"/>
              </a:rPr>
              <a:t>3.000*5/100            = 150 </a:t>
            </a:r>
            <a:r>
              <a:rPr lang="tr-TR" sz="1600" b="0" dirty="0">
                <a:cs typeface="Calibri" panose="020F0502020204030204" pitchFamily="34" charset="0"/>
              </a:rPr>
              <a:t>TL </a:t>
            </a:r>
            <a:r>
              <a:rPr lang="tr-TR" sz="1600" b="0" dirty="0" smtClean="0">
                <a:cs typeface="Calibri" panose="020F0502020204030204" pitchFamily="34" charset="0"/>
              </a:rPr>
              <a:t>       Beş </a:t>
            </a:r>
            <a:r>
              <a:rPr lang="tr-TR" sz="1600" b="0" dirty="0">
                <a:cs typeface="Calibri" panose="020F0502020204030204" pitchFamily="34" charset="0"/>
              </a:rPr>
              <a:t>puan indirim </a:t>
            </a:r>
            <a:r>
              <a:rPr lang="tr-TR" sz="1600" b="0" dirty="0" smtClean="0">
                <a:cs typeface="Calibri" panose="020F0502020204030204" pitchFamily="34" charset="0"/>
              </a:rPr>
              <a:t>karşılığı Hazine ve Maliye Bakanlığınca</a:t>
            </a:r>
            <a:endParaRPr lang="tr-TR" sz="1600" b="0" dirty="0">
              <a:cs typeface="Calibri" panose="020F0502020204030204" pitchFamily="34" charset="0"/>
            </a:endParaRPr>
          </a:p>
          <a:p>
            <a:pPr marL="0" indent="0" algn="just">
              <a:buNone/>
            </a:pPr>
            <a:r>
              <a:rPr lang="tr-TR" sz="1600" b="0" dirty="0" smtClean="0">
                <a:cs typeface="Calibri" panose="020F0502020204030204" pitchFamily="34" charset="0"/>
              </a:rPr>
              <a:t>2.558,40*32,5/100 = 831,48       2828 sayılı Kanun karşılığı </a:t>
            </a:r>
            <a:endParaRPr lang="tr-TR" sz="1600" b="0" dirty="0">
              <a:cs typeface="Calibri" panose="020F0502020204030204" pitchFamily="34" charset="0"/>
            </a:endParaRPr>
          </a:p>
          <a:p>
            <a:pPr marL="0" indent="0" algn="just">
              <a:buNone/>
            </a:pPr>
            <a:endParaRPr lang="tr-TR" sz="1600" b="0" dirty="0">
              <a:cs typeface="Calibri" panose="020F0502020204030204" pitchFamily="34" charset="0"/>
            </a:endParaRPr>
          </a:p>
          <a:p>
            <a:pPr marL="0" indent="0" algn="just">
              <a:buNone/>
            </a:pPr>
            <a:r>
              <a:rPr lang="tr-TR" sz="1600" dirty="0" smtClean="0">
                <a:cs typeface="Calibri" panose="020F0502020204030204" pitchFamily="34" charset="0"/>
              </a:rPr>
              <a:t>İşverence </a:t>
            </a:r>
            <a:r>
              <a:rPr lang="tr-TR" sz="1600" dirty="0">
                <a:cs typeface="Calibri" panose="020F0502020204030204" pitchFamily="34" charset="0"/>
              </a:rPr>
              <a:t>ödenmesi </a:t>
            </a:r>
            <a:r>
              <a:rPr lang="tr-TR" sz="1600" dirty="0" smtClean="0">
                <a:cs typeface="Calibri" panose="020F0502020204030204" pitchFamily="34" charset="0"/>
              </a:rPr>
              <a:t>gereken= </a:t>
            </a:r>
            <a:r>
              <a:rPr lang="tr-TR" sz="1600" b="0" dirty="0">
                <a:cs typeface="Calibri" panose="020F0502020204030204" pitchFamily="34" charset="0"/>
              </a:rPr>
              <a:t>(3.000*37,5%)-(</a:t>
            </a:r>
            <a:r>
              <a:rPr lang="tr-TR" sz="1600" b="0" dirty="0" smtClean="0">
                <a:cs typeface="Calibri" panose="020F0502020204030204" pitchFamily="34" charset="0"/>
              </a:rPr>
              <a:t>150+831,48)</a:t>
            </a:r>
            <a:endParaRPr lang="tr-TR" sz="1600" b="0" dirty="0">
              <a:cs typeface="Calibri" panose="020F0502020204030204" pitchFamily="34" charset="0"/>
            </a:endParaRPr>
          </a:p>
          <a:p>
            <a:pPr marL="0" indent="0" algn="just">
              <a:buNone/>
            </a:pPr>
            <a:r>
              <a:rPr lang="tr-TR" sz="1600" b="0" dirty="0">
                <a:cs typeface="Calibri" panose="020F0502020204030204" pitchFamily="34" charset="0"/>
              </a:rPr>
              <a:t>	</a:t>
            </a:r>
            <a:r>
              <a:rPr lang="tr-TR" sz="1600" b="0" dirty="0" smtClean="0">
                <a:cs typeface="Calibri" panose="020F0502020204030204" pitchFamily="34" charset="0"/>
              </a:rPr>
              <a:t>                                </a:t>
            </a:r>
            <a:r>
              <a:rPr lang="tr-TR" sz="1600" b="0" dirty="0">
                <a:cs typeface="Calibri" panose="020F0502020204030204" pitchFamily="34" charset="0"/>
              </a:rPr>
              <a:t>= 1.125 – </a:t>
            </a:r>
            <a:r>
              <a:rPr lang="tr-TR" sz="1600" b="0" dirty="0" smtClean="0">
                <a:cs typeface="Calibri" panose="020F0502020204030204" pitchFamily="34" charset="0"/>
              </a:rPr>
              <a:t>981,148=</a:t>
            </a:r>
            <a:r>
              <a:rPr lang="tr-TR" sz="1600" dirty="0" smtClean="0">
                <a:cs typeface="Calibri" panose="020F0502020204030204" pitchFamily="34" charset="0"/>
              </a:rPr>
              <a:t>143,52 TL olacaktır.</a:t>
            </a:r>
            <a:endParaRPr lang="tr-TR" sz="1600" dirty="0">
              <a:cs typeface="Calibri" panose="020F0502020204030204" pitchFamily="34" charset="0"/>
            </a:endParaRP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980308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endParaRPr lang="tr-TR" sz="1600" u="sng" dirty="0" smtClean="0">
              <a:cs typeface="Calibri" panose="020F0502020204030204" pitchFamily="34" charset="0"/>
            </a:endParaRPr>
          </a:p>
          <a:p>
            <a:pPr marL="0" indent="0">
              <a:spcBef>
                <a:spcPts val="0"/>
              </a:spcBef>
              <a:buNone/>
            </a:pPr>
            <a:endParaRPr lang="tr-TR" sz="1600" u="sng" dirty="0">
              <a:cs typeface="Calibri" panose="020F0502020204030204" pitchFamily="34" charset="0"/>
            </a:endParaRPr>
          </a:p>
          <a:p>
            <a:pPr marL="0" indent="0">
              <a:spcBef>
                <a:spcPts val="0"/>
              </a:spcBef>
              <a:buNone/>
            </a:pPr>
            <a:r>
              <a:rPr lang="tr-TR" sz="1600" u="sng" dirty="0" smtClean="0">
                <a:cs typeface="Calibri" panose="020F0502020204030204" pitchFamily="34" charset="0"/>
              </a:rPr>
              <a:t>SİGORTALI </a:t>
            </a:r>
            <a:r>
              <a:rPr lang="tr-TR" sz="1600" u="sng" dirty="0">
                <a:cs typeface="Calibri" panose="020F0502020204030204" pitchFamily="34" charset="0"/>
              </a:rPr>
              <a:t>YÖNÜNDEN</a:t>
            </a:r>
            <a:r>
              <a:rPr lang="tr-TR" sz="1600" u="sng" dirty="0" smtClean="0">
                <a:cs typeface="Calibri" panose="020F0502020204030204" pitchFamily="34" charset="0"/>
              </a:rPr>
              <a:t>;</a:t>
            </a:r>
            <a:endParaRPr lang="tr-TR" sz="1600" dirty="0">
              <a:cs typeface="Calibri" panose="020F0502020204030204" pitchFamily="34" charset="0"/>
            </a:endParaRPr>
          </a:p>
          <a:p>
            <a:pPr algn="just">
              <a:spcBef>
                <a:spcPts val="0"/>
              </a:spcBef>
              <a:buFont typeface="Wingdings" panose="05000000000000000000" pitchFamily="2" charset="2"/>
              <a:buChar char="v"/>
            </a:pPr>
            <a:r>
              <a:rPr lang="tr-TR" sz="1600" b="0" dirty="0"/>
              <a:t>2828 sayılı Kanunun </a:t>
            </a:r>
            <a:r>
              <a:rPr lang="tr-TR" sz="1600" b="0" dirty="0" smtClean="0"/>
              <a:t>ek </a:t>
            </a:r>
            <a:r>
              <a:rPr lang="tr-TR" sz="1600" b="0" dirty="0"/>
              <a:t>1 </a:t>
            </a:r>
            <a:r>
              <a:rPr lang="tr-TR" sz="1600" b="0" dirty="0" err="1"/>
              <a:t>nci</a:t>
            </a:r>
            <a:r>
              <a:rPr lang="tr-TR" sz="1600" b="0" dirty="0"/>
              <a:t> maddesi kapsamında olup, istihdam hakkından yararlanmamış </a:t>
            </a:r>
            <a:r>
              <a:rPr lang="tr-TR" sz="1600" b="0" dirty="0" smtClean="0"/>
              <a:t>olması, </a:t>
            </a:r>
            <a:r>
              <a:rPr lang="tr-TR" sz="1600" b="0" dirty="0"/>
              <a:t>istihdam hakkından yararlanmış ancak memuriyetle ilişiği kesilenler, kamu kurumlarında istihdamı sağlanmamış olanlar </a:t>
            </a:r>
            <a:r>
              <a:rPr lang="tr-TR" sz="1600" b="0" dirty="0" smtClean="0">
                <a:cs typeface="Calibri" panose="020F0502020204030204" pitchFamily="34" charset="0"/>
              </a:rPr>
              <a:t>Türkiye </a:t>
            </a:r>
            <a:r>
              <a:rPr lang="tr-TR" sz="1600" b="0" dirty="0">
                <a:cs typeface="Calibri" panose="020F0502020204030204" pitchFamily="34" charset="0"/>
              </a:rPr>
              <a:t>İş Kurumu’na kayıtlı işsiz olması,</a:t>
            </a:r>
          </a:p>
          <a:p>
            <a:pPr>
              <a:spcBef>
                <a:spcPts val="0"/>
              </a:spcBef>
              <a:buFont typeface="Wingdings" panose="05000000000000000000" pitchFamily="2" charset="2"/>
              <a:buChar char="v"/>
            </a:pPr>
            <a:r>
              <a:rPr lang="tr-TR" sz="1600" b="0" dirty="0"/>
              <a:t>19/2/2014 tarihi ve sonrasında işe alınmış </a:t>
            </a:r>
            <a:r>
              <a:rPr lang="tr-TR" sz="1600" b="0" dirty="0" smtClean="0"/>
              <a:t>olması,</a:t>
            </a: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smtClean="0"/>
              <a:t>Özel </a:t>
            </a:r>
            <a:r>
              <a:rPr lang="tr-TR" sz="1600" b="0" dirty="0"/>
              <a:t>sektör işvereni olması, </a:t>
            </a:r>
          </a:p>
          <a:p>
            <a:pPr algn="just">
              <a:buFont typeface="Wingdings" panose="05000000000000000000" pitchFamily="2" charset="2"/>
              <a:buChar char="v"/>
            </a:pPr>
            <a:r>
              <a:rPr lang="tr-TR" sz="1600" b="0" dirty="0" err="1" smtClean="0"/>
              <a:t>APHB’nin</a:t>
            </a:r>
            <a:r>
              <a:rPr lang="tr-TR" sz="1600" b="0" dirty="0" smtClean="0"/>
              <a:t> </a:t>
            </a:r>
            <a:r>
              <a:rPr lang="tr-TR" sz="1600" b="0" dirty="0"/>
              <a:t>yasal süresi içinde Kuruma verilmesi, </a:t>
            </a:r>
          </a:p>
          <a:p>
            <a:pPr algn="just">
              <a:buFont typeface="Wingdings" panose="05000000000000000000" pitchFamily="2" charset="2"/>
              <a:buChar char="v"/>
            </a:pPr>
            <a:r>
              <a:rPr lang="tr-TR" sz="1600" b="0" dirty="0" smtClean="0"/>
              <a:t>Tahakkuk </a:t>
            </a:r>
            <a:r>
              <a:rPr lang="tr-TR" sz="1600" b="0" dirty="0"/>
              <a:t>eden primlerin yasal süresi içinde ödenmesi, </a:t>
            </a:r>
          </a:p>
          <a:p>
            <a:pPr marL="0" indent="0" algn="just">
              <a:buNone/>
            </a:pP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246990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u="sng" dirty="0"/>
              <a:t>YARARLANMA SÜRESİ:</a:t>
            </a:r>
          </a:p>
          <a:p>
            <a:pPr marL="0" indent="0" algn="just">
              <a:buNone/>
            </a:pPr>
            <a:r>
              <a:rPr lang="tr-TR" sz="1600" b="0" dirty="0" smtClean="0"/>
              <a:t>Sigortalının </a:t>
            </a:r>
            <a:r>
              <a:rPr lang="tr-TR" sz="1600" b="0" dirty="0"/>
              <a:t>işe başladığı tarihten itibaren beş (5) yıl süreyle teşvik uygulaması sağlanacaktır.</a:t>
            </a:r>
          </a:p>
          <a:p>
            <a:pPr marL="0" indent="0" algn="just">
              <a:buNone/>
            </a:pPr>
            <a:r>
              <a:rPr lang="tr-TR" sz="1600" b="0" dirty="0"/>
              <a:t>	</a:t>
            </a:r>
            <a:endParaRPr lang="tr-TR" sz="1600" b="0" dirty="0" smtClean="0"/>
          </a:p>
          <a:p>
            <a:pPr marL="0" indent="0" algn="just">
              <a:buNone/>
            </a:pPr>
            <a:endParaRPr lang="tr-TR" sz="1600" b="0" dirty="0"/>
          </a:p>
          <a:p>
            <a:pPr marL="0" indent="0" algn="just">
              <a:buNone/>
            </a:pPr>
            <a:r>
              <a:rPr lang="tr-TR" sz="1600" u="sng" dirty="0" smtClean="0"/>
              <a:t>DESTEK TUTARI:</a:t>
            </a:r>
          </a:p>
          <a:p>
            <a:pPr marL="0" indent="0" algn="just">
              <a:buNone/>
            </a:pPr>
            <a:r>
              <a:rPr lang="tr-TR" sz="1600" b="0" dirty="0" smtClean="0"/>
              <a:t>SPEK </a:t>
            </a:r>
            <a:r>
              <a:rPr lang="tr-TR" sz="1600" b="0" dirty="0"/>
              <a:t>alt sınırı üzerinden hesaplanan sigorta primi ve işsizlik sigortası primlerinin tamamı (</a:t>
            </a:r>
            <a:r>
              <a:rPr lang="tr-TR" sz="1600" b="0" dirty="0" err="1"/>
              <a:t>sigortalı+işveren</a:t>
            </a:r>
            <a:r>
              <a:rPr lang="tr-TR" sz="1600" b="0" dirty="0"/>
              <a:t> hisseleri) </a:t>
            </a:r>
            <a:r>
              <a:rPr lang="tr-TR" sz="1600" b="0" dirty="0" smtClean="0"/>
              <a:t>Hazine ve Maliye Bakanlığınca </a:t>
            </a:r>
            <a:r>
              <a:rPr lang="tr-TR" sz="1600" b="0" dirty="0"/>
              <a:t>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536510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SOSYAL YARDIM ALANLARIN </a:t>
            </a:r>
            <a:br>
              <a:rPr lang="tr-TR" sz="2200" b="1" dirty="0" smtClean="0"/>
            </a:br>
            <a:r>
              <a:rPr lang="tr-TR" sz="2200" b="1" dirty="0" smtClean="0"/>
              <a:t>İSTİHDAMINA YÖNELİK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3294 sayılı Sosyal Yardımlaşma ve Dayanışmayı Teşvik Kanununun ek </a:t>
            </a:r>
            <a:r>
              <a:rPr lang="tr-TR" sz="1600" dirty="0">
                <a:solidFill>
                  <a:srgbClr val="046CA6"/>
                </a:solidFill>
                <a:cs typeface="Calibri" panose="020F0502020204030204" pitchFamily="34" charset="0"/>
              </a:rPr>
              <a:t>5</a:t>
            </a:r>
            <a:r>
              <a:rPr lang="tr-TR" sz="1600" dirty="0" smtClean="0">
                <a:solidFill>
                  <a:srgbClr val="046CA6"/>
                </a:solidFill>
                <a:cs typeface="Calibri" panose="020F0502020204030204" pitchFamily="34" charset="0"/>
              </a:rPr>
              <a:t>.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smtClean="0">
                <a:solidFill>
                  <a:srgbClr val="046CA6"/>
                </a:solidFill>
                <a:cs typeface="Calibri" panose="020F0502020204030204" pitchFamily="34" charset="0"/>
              </a:rPr>
              <a:t>2018/8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26/4/2016</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Aile Çalışma ve Sosyal Hizmetler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lvl="0" indent="0" fontAlgn="auto">
              <a:spcBef>
                <a:spcPts val="0"/>
              </a:spcBef>
              <a:spcAft>
                <a:spcPts val="0"/>
              </a:spcAft>
              <a:buNone/>
              <a:defRPr/>
            </a:pPr>
            <a:r>
              <a:rPr lang="tr-TR" sz="1600" b="0" dirty="0" smtClean="0">
                <a:cs typeface="Calibri" panose="020F0502020204030204" pitchFamily="34" charset="0"/>
              </a:rPr>
              <a:t>(A) Gerçek kişisine ait işyerinde 20/11/2018 </a:t>
            </a:r>
            <a:r>
              <a:rPr lang="tr-TR" sz="1600" b="0" dirty="0">
                <a:cs typeface="Calibri" panose="020F0502020204030204" pitchFamily="34" charset="0"/>
              </a:rPr>
              <a:t>tarihinde işe başlayan ve kapsamda olan sigortalının </a:t>
            </a:r>
            <a:r>
              <a:rPr lang="tr-TR" sz="1600" b="0" dirty="0" smtClean="0">
                <a:cs typeface="Calibri" panose="020F0502020204030204" pitchFamily="34" charset="0"/>
              </a:rPr>
              <a:t>2019/Ocak </a:t>
            </a:r>
            <a:r>
              <a:rPr lang="tr-TR" sz="1600" b="0" dirty="0">
                <a:cs typeface="Calibri" panose="020F0502020204030204" pitchFamily="34" charset="0"/>
              </a:rPr>
              <a:t>ayına </a:t>
            </a:r>
            <a:r>
              <a:rPr lang="tr-TR" sz="1600" b="0" dirty="0" smtClean="0">
                <a:cs typeface="Calibri" panose="020F0502020204030204" pitchFamily="34" charset="0"/>
              </a:rPr>
              <a:t>ilişkin SPEK tutarının 2.558,40 TL ve  prim </a:t>
            </a:r>
            <a:r>
              <a:rPr lang="tr-TR" sz="1600" b="0" dirty="0">
                <a:cs typeface="Calibri" panose="020F0502020204030204" pitchFamily="34" charset="0"/>
              </a:rPr>
              <a:t>ödeme gün </a:t>
            </a:r>
            <a:r>
              <a:rPr lang="tr-TR" sz="1600" b="0" dirty="0" smtClean="0">
                <a:cs typeface="Calibri" panose="020F0502020204030204" pitchFamily="34" charset="0"/>
              </a:rPr>
              <a:t>sayısının </a:t>
            </a:r>
            <a:r>
              <a:rPr lang="tr-TR" sz="1600" b="0" dirty="0">
                <a:cs typeface="Calibri" panose="020F0502020204030204" pitchFamily="34" charset="0"/>
              </a:rPr>
              <a:t>30 olduğu varsayıldığında,</a:t>
            </a:r>
          </a:p>
          <a:p>
            <a:pPr marL="0" indent="0" algn="just">
              <a:buNone/>
            </a:pPr>
            <a:r>
              <a:rPr lang="tr-TR" sz="1600" b="0" dirty="0">
                <a:cs typeface="Calibri" panose="020F0502020204030204" pitchFamily="34" charset="0"/>
              </a:rPr>
              <a:t>	</a:t>
            </a:r>
            <a:endParaRPr lang="tr-TR" sz="1600" b="0" dirty="0" smtClean="0">
              <a:cs typeface="Calibri" panose="020F0502020204030204" pitchFamily="34" charset="0"/>
            </a:endParaRPr>
          </a:p>
          <a:p>
            <a:pPr marL="0" indent="0" algn="just">
              <a:buNone/>
            </a:pPr>
            <a:r>
              <a:rPr lang="tr-TR" sz="1600" b="0" dirty="0" smtClean="0">
                <a:cs typeface="Calibri" panose="020F0502020204030204" pitchFamily="34" charset="0"/>
              </a:rPr>
              <a:t>2.558,40*5/100        = 127,92 </a:t>
            </a:r>
            <a:r>
              <a:rPr lang="tr-TR" sz="1600" b="0" dirty="0">
                <a:cs typeface="Calibri" panose="020F0502020204030204" pitchFamily="34" charset="0"/>
              </a:rPr>
              <a:t>TL </a:t>
            </a:r>
            <a:r>
              <a:rPr lang="tr-TR" sz="1600" b="0" dirty="0" smtClean="0">
                <a:cs typeface="Calibri" panose="020F0502020204030204" pitchFamily="34" charset="0"/>
              </a:rPr>
              <a:t>        Beş </a:t>
            </a:r>
            <a:r>
              <a:rPr lang="tr-TR" sz="1600" b="0" dirty="0">
                <a:cs typeface="Calibri" panose="020F0502020204030204" pitchFamily="34" charset="0"/>
              </a:rPr>
              <a:t>puan indirim </a:t>
            </a:r>
            <a:r>
              <a:rPr lang="tr-TR" sz="1600" b="0" dirty="0" smtClean="0">
                <a:cs typeface="Calibri" panose="020F0502020204030204" pitchFamily="34" charset="0"/>
              </a:rPr>
              <a:t>karşılığı Hazine ve Maliye Bakanlığınca</a:t>
            </a:r>
            <a:endParaRPr lang="tr-TR" sz="1600" b="0" dirty="0">
              <a:cs typeface="Calibri" panose="020F0502020204030204" pitchFamily="34" charset="0"/>
            </a:endParaRPr>
          </a:p>
          <a:p>
            <a:pPr marL="0" indent="0" algn="just">
              <a:buNone/>
            </a:pPr>
            <a:r>
              <a:rPr lang="tr-TR" sz="1600" b="0" dirty="0" smtClean="0">
                <a:cs typeface="Calibri" panose="020F0502020204030204" pitchFamily="34" charset="0"/>
              </a:rPr>
              <a:t>2.558,40*15,5/100  = 396,55 TL    </a:t>
            </a:r>
            <a:r>
              <a:rPr lang="tr-TR" sz="1600" b="0" dirty="0" smtClean="0">
                <a:solidFill>
                  <a:srgbClr val="046CA6"/>
                </a:solidFill>
                <a:cs typeface="Calibri" panose="020F0502020204030204" pitchFamily="34" charset="0"/>
                <a:sym typeface="Wingdings" pitchFamily="2" charset="2"/>
              </a:rPr>
              <a:t>Aile </a:t>
            </a:r>
            <a:r>
              <a:rPr lang="tr-TR" sz="1600" b="0" dirty="0">
                <a:solidFill>
                  <a:srgbClr val="046CA6"/>
                </a:solidFill>
                <a:cs typeface="Calibri" panose="020F0502020204030204" pitchFamily="34" charset="0"/>
                <a:sym typeface="Wingdings" pitchFamily="2" charset="2"/>
              </a:rPr>
              <a:t>Çalışma ve Sosyal Hizmetler </a:t>
            </a:r>
            <a:r>
              <a:rPr lang="tr-TR" sz="1600" b="0" dirty="0" smtClean="0">
                <a:solidFill>
                  <a:srgbClr val="046CA6"/>
                </a:solidFill>
                <a:cs typeface="Calibri" panose="020F0502020204030204" pitchFamily="34" charset="0"/>
                <a:sym typeface="Wingdings" pitchFamily="2" charset="2"/>
              </a:rPr>
              <a:t>Bakanlığınca</a:t>
            </a:r>
            <a:endParaRPr lang="tr-TR" sz="1600" b="0" dirty="0">
              <a:cs typeface="Calibri" panose="020F0502020204030204" pitchFamily="34" charset="0"/>
            </a:endParaRPr>
          </a:p>
          <a:p>
            <a:pPr marL="0" indent="0" algn="just">
              <a:buNone/>
            </a:pPr>
            <a:endParaRPr lang="tr-TR" sz="1600" b="0" dirty="0">
              <a:cs typeface="Calibri" panose="020F0502020204030204" pitchFamily="34" charset="0"/>
            </a:endParaRPr>
          </a:p>
          <a:p>
            <a:pPr marL="0" indent="0" algn="just">
              <a:buNone/>
            </a:pPr>
            <a:r>
              <a:rPr lang="tr-TR" sz="1600" dirty="0" smtClean="0">
                <a:cs typeface="Calibri" panose="020F0502020204030204" pitchFamily="34" charset="0"/>
              </a:rPr>
              <a:t>İşverence </a:t>
            </a:r>
            <a:r>
              <a:rPr lang="tr-TR" sz="1600" dirty="0">
                <a:cs typeface="Calibri" panose="020F0502020204030204" pitchFamily="34" charset="0"/>
              </a:rPr>
              <a:t>ödenmesi </a:t>
            </a:r>
            <a:r>
              <a:rPr lang="tr-TR" sz="1600" dirty="0" smtClean="0">
                <a:cs typeface="Calibri" panose="020F0502020204030204" pitchFamily="34" charset="0"/>
              </a:rPr>
              <a:t>gereken= </a:t>
            </a:r>
            <a:r>
              <a:rPr lang="tr-TR" sz="1600" b="0" dirty="0" smtClean="0">
                <a:cs typeface="Calibri" panose="020F0502020204030204" pitchFamily="34" charset="0"/>
              </a:rPr>
              <a:t>(2.558,40*34,5%)-(127,92+396,55)</a:t>
            </a:r>
            <a:endParaRPr lang="tr-TR" sz="1600" b="0" dirty="0">
              <a:cs typeface="Calibri" panose="020F0502020204030204" pitchFamily="34" charset="0"/>
            </a:endParaRPr>
          </a:p>
          <a:p>
            <a:pPr marL="0" indent="0" algn="just">
              <a:buNone/>
            </a:pPr>
            <a:r>
              <a:rPr lang="tr-TR" sz="1600" b="0" dirty="0">
                <a:cs typeface="Calibri" panose="020F0502020204030204" pitchFamily="34" charset="0"/>
              </a:rPr>
              <a:t>	</a:t>
            </a:r>
            <a:r>
              <a:rPr lang="tr-TR" sz="1600" b="0" dirty="0" smtClean="0">
                <a:cs typeface="Calibri" panose="020F0502020204030204" pitchFamily="34" charset="0"/>
              </a:rPr>
              <a:t>                                </a:t>
            </a:r>
            <a:r>
              <a:rPr lang="tr-TR" sz="1600" b="0" dirty="0">
                <a:cs typeface="Calibri" panose="020F0502020204030204" pitchFamily="34" charset="0"/>
              </a:rPr>
              <a:t>= </a:t>
            </a:r>
            <a:r>
              <a:rPr lang="tr-TR" sz="1600" b="0" dirty="0" smtClean="0">
                <a:cs typeface="Calibri" panose="020F0502020204030204" pitchFamily="34" charset="0"/>
              </a:rPr>
              <a:t>882,65 </a:t>
            </a:r>
            <a:r>
              <a:rPr lang="tr-TR" sz="1600" b="0" dirty="0">
                <a:cs typeface="Calibri" panose="020F0502020204030204" pitchFamily="34" charset="0"/>
              </a:rPr>
              <a:t>– </a:t>
            </a:r>
            <a:r>
              <a:rPr lang="tr-TR" sz="1600" b="0" dirty="0" smtClean="0">
                <a:cs typeface="Calibri" panose="020F0502020204030204" pitchFamily="34" charset="0"/>
              </a:rPr>
              <a:t>524,47=</a:t>
            </a:r>
            <a:r>
              <a:rPr lang="tr-TR" sz="1600" dirty="0" smtClean="0">
                <a:cs typeface="Calibri" panose="020F0502020204030204" pitchFamily="34" charset="0"/>
              </a:rPr>
              <a:t>358,18 TL olacaktır.</a:t>
            </a:r>
            <a:endParaRPr lang="tr-TR" sz="1600" dirty="0">
              <a:cs typeface="Calibri" panose="020F0502020204030204" pitchFamily="34" charset="0"/>
            </a:endParaRP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821233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smtClean="0">
                <a:cs typeface="Calibri" panose="020F0502020204030204" pitchFamily="34" charset="0"/>
              </a:rPr>
              <a:t>SİGORTALI </a:t>
            </a:r>
            <a:r>
              <a:rPr lang="tr-TR" sz="1600" u="sng" dirty="0">
                <a:cs typeface="Calibri" panose="020F0502020204030204" pitchFamily="34" charset="0"/>
              </a:rPr>
              <a:t>YÖNÜNDEN</a:t>
            </a:r>
            <a:r>
              <a:rPr lang="tr-TR" sz="1600" u="sng" dirty="0" smtClean="0">
                <a:cs typeface="Calibri" panose="020F0502020204030204" pitchFamily="34" charset="0"/>
              </a:rPr>
              <a:t>;</a:t>
            </a:r>
            <a:endParaRPr lang="tr-TR" sz="1600" dirty="0">
              <a:cs typeface="Calibri" panose="020F0502020204030204" pitchFamily="34" charset="0"/>
            </a:endParaRPr>
          </a:p>
          <a:p>
            <a:pPr lvl="0" algn="just">
              <a:buFont typeface="Wingdings" panose="05000000000000000000" pitchFamily="2" charset="2"/>
              <a:buChar char="v"/>
            </a:pPr>
            <a:r>
              <a:rPr lang="tr-TR" sz="1600" b="0" dirty="0"/>
              <a:t>İşe giriş tarihinden önceki son bir yıl içerisinde nakdî düzenli sosyal yardımlardan en az bir defa yararlanmış olanların ikamet ettiği hanede bulunması,</a:t>
            </a:r>
          </a:p>
          <a:p>
            <a:pPr lvl="0" algn="just">
              <a:buFont typeface="Wingdings" panose="05000000000000000000" pitchFamily="2" charset="2"/>
              <a:buChar char="v"/>
            </a:pPr>
            <a:r>
              <a:rPr lang="tr-TR" sz="1600" b="0" dirty="0"/>
              <a:t>5510 sayılı Kanunun 60 </a:t>
            </a:r>
            <a:r>
              <a:rPr lang="tr-TR" sz="1600" b="0" dirty="0" err="1"/>
              <a:t>ıncı</a:t>
            </a:r>
            <a:r>
              <a:rPr lang="tr-TR" sz="1600" b="0" dirty="0"/>
              <a:t> maddesinin birinci fıkrasının (c) bendinin (1) numaralı alt bendi  kapsamında olması,</a:t>
            </a:r>
          </a:p>
          <a:p>
            <a:pPr lvl="0" algn="just">
              <a:buFont typeface="Wingdings" panose="05000000000000000000" pitchFamily="2" charset="2"/>
              <a:buChar char="v"/>
            </a:pPr>
            <a:r>
              <a:rPr lang="tr-TR" sz="1600" b="0" dirty="0"/>
              <a:t>Türkiye İş </a:t>
            </a:r>
            <a:r>
              <a:rPr lang="tr-TR" sz="1600" b="0" dirty="0" smtClean="0"/>
              <a:t>Kurumuna </a:t>
            </a:r>
            <a:r>
              <a:rPr lang="tr-TR" sz="1600" b="0" dirty="0"/>
              <a:t>kayıtlı işsizler arasında olması,</a:t>
            </a:r>
          </a:p>
          <a:p>
            <a:pPr lvl="0" algn="just">
              <a:buFont typeface="Wingdings" panose="05000000000000000000" pitchFamily="2" charset="2"/>
              <a:buChar char="v"/>
            </a:pPr>
            <a:r>
              <a:rPr lang="tr-TR" sz="1600" b="0" dirty="0"/>
              <a:t>26/04/2016 tarihi ve sonrasında işe alınmış olması,</a:t>
            </a: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a:t>Özel sektör işyeri olması,</a:t>
            </a:r>
          </a:p>
          <a:p>
            <a:pPr algn="just">
              <a:buFont typeface="Wingdings" panose="05000000000000000000" pitchFamily="2" charset="2"/>
              <a:buChar char="v"/>
            </a:pPr>
            <a:r>
              <a:rPr lang="tr-TR" sz="1600" b="0" dirty="0"/>
              <a:t>Sigortalının ortalama sigortalı sayısına ilave olarak çalıştırılması,</a:t>
            </a:r>
          </a:p>
          <a:p>
            <a:pPr algn="just">
              <a:buFont typeface="Wingdings" panose="05000000000000000000" pitchFamily="2" charset="2"/>
              <a:buChar char="v"/>
            </a:pPr>
            <a:r>
              <a:rPr lang="tr-TR" sz="1600" b="0" dirty="0"/>
              <a:t>Aylık prim ve hizmet belgelerinin yasal süresi içinde Kuruma verilmesi,</a:t>
            </a:r>
          </a:p>
          <a:p>
            <a:pPr algn="just">
              <a:buFont typeface="Wingdings" panose="05000000000000000000" pitchFamily="2" charset="2"/>
              <a:buChar char="v"/>
            </a:pPr>
            <a:r>
              <a:rPr lang="tr-TR" sz="1600" b="0" dirty="0"/>
              <a:t>Primlerin yasal süresi içinde ödenmesi,</a:t>
            </a:r>
          </a:p>
          <a:p>
            <a:pPr algn="just">
              <a:buFont typeface="Wingdings" panose="05000000000000000000" pitchFamily="2" charset="2"/>
              <a:buChar char="v"/>
            </a:pPr>
            <a:r>
              <a:rPr lang="tr-TR" sz="1600" b="0" dirty="0"/>
              <a:t>İşyerinden kaynaklanan yasal ödeme süresi geçmiş prim ve idari para cezası borcunun bulunmaması, </a:t>
            </a:r>
          </a:p>
          <a:p>
            <a:pPr algn="just">
              <a:buFont typeface="Wingdings" panose="05000000000000000000" pitchFamily="2" charset="2"/>
              <a:buChar char="v"/>
            </a:pPr>
            <a:r>
              <a:rPr lang="tr-TR" sz="1600" b="0" dirty="0"/>
              <a:t>Kayıt dışı sigortalı çalıştırıldığı yönünde tespitin bulunmaması gerekmektedir.</a:t>
            </a:r>
          </a:p>
          <a:p>
            <a:pPr marL="0" indent="0" algn="just">
              <a:buNone/>
            </a:pPr>
            <a:r>
              <a:rPr lang="tr-TR" sz="1600" b="0" dirty="0" smtClean="0"/>
              <a:t>   </a:t>
            </a:r>
            <a:endParaRPr lang="tr-TR" sz="1600" b="0" dirty="0"/>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115830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u="sng" dirty="0"/>
              <a:t>YARARLANMA SÜRESİ:</a:t>
            </a:r>
          </a:p>
          <a:p>
            <a:pPr marL="0" indent="0" algn="just">
              <a:buNone/>
            </a:pPr>
            <a:r>
              <a:rPr lang="tr-TR" sz="1600" b="0" dirty="0" smtClean="0"/>
              <a:t>Sigortalının </a:t>
            </a:r>
            <a:r>
              <a:rPr lang="tr-TR" sz="1600" b="0" dirty="0"/>
              <a:t>işe başladığı tarihten itibaren </a:t>
            </a:r>
            <a:r>
              <a:rPr lang="tr-TR" sz="1600" b="0" dirty="0" smtClean="0"/>
              <a:t>bir (1) </a:t>
            </a:r>
            <a:r>
              <a:rPr lang="tr-TR" sz="1600" b="0" dirty="0"/>
              <a:t>yıl süreyle teşvik uygulaması sağlanacaktır.</a:t>
            </a:r>
          </a:p>
          <a:p>
            <a:pPr marL="0" indent="0" algn="just">
              <a:buNone/>
            </a:pPr>
            <a:r>
              <a:rPr lang="tr-TR" sz="1600" b="0" dirty="0"/>
              <a:t>	</a:t>
            </a:r>
            <a:endParaRPr lang="tr-TR" sz="1600" b="0" dirty="0" smtClean="0"/>
          </a:p>
          <a:p>
            <a:pPr marL="0" indent="0" algn="just">
              <a:buNone/>
            </a:pPr>
            <a:endParaRPr lang="tr-TR" sz="1600" b="0" dirty="0"/>
          </a:p>
          <a:p>
            <a:pPr marL="0" indent="0" algn="just">
              <a:buNone/>
            </a:pPr>
            <a:r>
              <a:rPr lang="tr-TR" sz="1600" u="sng" dirty="0" smtClean="0"/>
              <a:t>DESTEK TUTARI:</a:t>
            </a:r>
          </a:p>
          <a:p>
            <a:pPr marL="0" indent="0" algn="just">
              <a:buNone/>
            </a:pPr>
            <a:r>
              <a:rPr lang="tr-TR" sz="1600" b="0" dirty="0" smtClean="0"/>
              <a:t>SPEK </a:t>
            </a:r>
            <a:r>
              <a:rPr lang="tr-TR" sz="1600" b="0" dirty="0"/>
              <a:t>alt sınırı üzerinden hesaplanan sigorta primi </a:t>
            </a:r>
            <a:r>
              <a:rPr lang="tr-TR" sz="1600" b="0" dirty="0" smtClean="0"/>
              <a:t>işveren hisselerinin tamamı </a:t>
            </a:r>
            <a:r>
              <a:rPr lang="tr-TR" sz="1600" b="0" dirty="0">
                <a:solidFill>
                  <a:srgbClr val="046CA6"/>
                </a:solidFill>
                <a:cs typeface="Calibri" panose="020F0502020204030204" pitchFamily="34" charset="0"/>
                <a:sym typeface="Wingdings" pitchFamily="2" charset="2"/>
              </a:rPr>
              <a:t>Aile Çalışma ve Sosyal Hizmetler </a:t>
            </a:r>
            <a:r>
              <a:rPr lang="tr-TR" sz="1600" b="0" dirty="0" smtClean="0">
                <a:solidFill>
                  <a:srgbClr val="046CA6"/>
                </a:solidFill>
                <a:cs typeface="Calibri" panose="020F0502020204030204" pitchFamily="34" charset="0"/>
                <a:sym typeface="Wingdings" pitchFamily="2" charset="2"/>
              </a:rPr>
              <a:t>Bakanlığınca</a:t>
            </a:r>
            <a:r>
              <a:rPr lang="tr-TR" sz="1600" b="0" dirty="0" smtClean="0"/>
              <a:t> </a:t>
            </a:r>
            <a:r>
              <a:rPr lang="tr-TR" sz="1600" b="0" dirty="0"/>
              <a:t>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514711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smtClean="0"/>
              <a:t>ÇOK TEHLİKELİ SINIFTA YER ALAN İŞYERLERİNDE İŞSİZLİK SİGORTASI İŞVEREN HİSSESİ TEŞVİKİ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4447 sayılı Kanunun ek 4.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a:solidFill>
                  <a:srgbClr val="046CA6"/>
                </a:solidFill>
                <a:cs typeface="Calibri" panose="020F0502020204030204" pitchFamily="34" charset="0"/>
              </a:rPr>
              <a:t>31/12/2018 tarihli ve 30642 sayılı Resmi Gazetede yayımlanan Çok Tehlikeli Sınıfta Yer Alan ve Ondan Fazla Çalışanı Bulunan İşyerlerinde İşsizlik Sigortası Primi İşveren Payı Teşvikinden Yararlanılmasına İlişkin Usul ve Esaslar Hakkında </a:t>
            </a:r>
            <a:r>
              <a:rPr lang="tr-TR" sz="1600" dirty="0" smtClean="0">
                <a:solidFill>
                  <a:srgbClr val="046CA6"/>
                </a:solidFill>
                <a:cs typeface="Calibri" panose="020F0502020204030204" pitchFamily="34" charset="0"/>
              </a:rPr>
              <a:t>Tebliğ</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1/1/2019</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İşsizlik 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indent="0" fontAlgn="auto">
              <a:spcBef>
                <a:spcPts val="0"/>
              </a:spcBef>
              <a:spcAft>
                <a:spcPts val="0"/>
              </a:spcAft>
              <a:buNone/>
              <a:defRPr/>
            </a:pPr>
            <a:r>
              <a:rPr lang="tr-TR" sz="1600" b="0" dirty="0" smtClean="0">
                <a:cs typeface="Calibri" panose="020F0502020204030204" pitchFamily="34" charset="0"/>
              </a:rPr>
              <a:t>(D) Ltd. Şti. işyerinin çok tehlikeli sınıfta yer aldığı ve 2016-2017-2018 yıllarında ölümlü veya sürekli iş göremezlikle sonuçlanan iş kazası meydana gelmediği, ayrıca Kanunda aranılan diğer şartlara da haiz olduğu ve </a:t>
            </a:r>
            <a:r>
              <a:rPr lang="tr-TR" altLang="tr-TR" sz="1600" b="0" dirty="0">
                <a:cs typeface="Calibri" panose="020F0502020204030204" pitchFamily="34" charset="0"/>
              </a:rPr>
              <a:t>2019 yılı Ocak ayında </a:t>
            </a:r>
            <a:r>
              <a:rPr lang="tr-TR" altLang="tr-TR" sz="1600" b="0" dirty="0" smtClean="0">
                <a:cs typeface="Calibri" panose="020F0502020204030204" pitchFamily="34" charset="0"/>
              </a:rPr>
              <a:t>çalıştırmış olduğu 20 sigortalısına ilişkin SPEK tutarı toplamının 62.000,00 TL olduğu </a:t>
            </a:r>
            <a:r>
              <a:rPr lang="tr-TR" sz="1600" b="0" dirty="0" smtClean="0">
                <a:cs typeface="Calibri" panose="020F0502020204030204" pitchFamily="34" charset="0"/>
              </a:rPr>
              <a:t>varsayıldığında; </a:t>
            </a:r>
          </a:p>
          <a:p>
            <a:pPr marL="0" indent="0" fontAlgn="auto">
              <a:spcBef>
                <a:spcPts val="0"/>
              </a:spcBef>
              <a:spcAft>
                <a:spcPts val="0"/>
              </a:spcAft>
              <a:buNone/>
              <a:defRPr/>
            </a:pPr>
            <a:endParaRPr lang="tr-TR" sz="1600" b="0" dirty="0">
              <a:cs typeface="Calibri" panose="020F0502020204030204" pitchFamily="34" charset="0"/>
            </a:endParaRPr>
          </a:p>
          <a:p>
            <a:pPr marL="0" indent="0" fontAlgn="auto">
              <a:spcBef>
                <a:spcPts val="0"/>
              </a:spcBef>
              <a:spcAft>
                <a:spcPts val="0"/>
              </a:spcAft>
              <a:buNone/>
              <a:defRPr/>
            </a:pPr>
            <a:r>
              <a:rPr lang="tr-TR" sz="1600" b="0" dirty="0" smtClean="0">
                <a:cs typeface="Calibri" panose="020F0502020204030204" pitchFamily="34" charset="0"/>
              </a:rPr>
              <a:t>62.000,00 TL * 1/100 = 620 TL’lik tutar İşsizlik Sigortası Fonundan karşılanacaktır.</a:t>
            </a:r>
          </a:p>
          <a:p>
            <a:pPr marL="0" indent="0" fontAlgn="auto">
              <a:spcBef>
                <a:spcPts val="0"/>
              </a:spcBef>
              <a:spcAft>
                <a:spcPts val="0"/>
              </a:spcAft>
              <a:buNone/>
              <a:defRPr/>
            </a:pPr>
            <a:r>
              <a:rPr lang="tr-TR" sz="1600" b="0" dirty="0" smtClean="0">
                <a:cs typeface="Calibri" panose="020F0502020204030204" pitchFamily="34" charset="0"/>
              </a:rPr>
              <a:t>İşverence işsizlik sigortası priminin geri kalan %1’lik kısmı olan 620,00 TL ödenecektir. </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18437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r>
              <a:rPr lang="tr-TR" sz="1600" b="0" dirty="0" smtClean="0"/>
              <a:t>       İşsizlik sigortası primi teşvikinden yararlanılabilmesi için; </a:t>
            </a:r>
            <a:endParaRPr lang="tr-TR" sz="1600" b="0" dirty="0"/>
          </a:p>
          <a:p>
            <a:pPr algn="just">
              <a:buFont typeface="Wingdings" panose="05000000000000000000" pitchFamily="2" charset="2"/>
              <a:buChar char="v"/>
            </a:pPr>
            <a:r>
              <a:rPr lang="tr-TR" sz="1600" b="0" dirty="0"/>
              <a:t>İşyerinin 6331 sayılı Kanun kapsamında çok tehlikeli sınıfta yer alması,</a:t>
            </a:r>
          </a:p>
          <a:p>
            <a:pPr algn="just">
              <a:buFont typeface="Wingdings" panose="05000000000000000000" pitchFamily="2" charset="2"/>
              <a:buChar char="v"/>
            </a:pPr>
            <a:r>
              <a:rPr lang="tr-TR" sz="1600" b="0" dirty="0"/>
              <a:t>İşverenin, Türkiye genelinde çok tehlikeli sınıfta yer alan işyerlerinde her ay toplamda ondan fazla çalışanı bulunması,</a:t>
            </a:r>
          </a:p>
          <a:p>
            <a:pPr algn="just">
              <a:buFont typeface="Wingdings" panose="05000000000000000000" pitchFamily="2" charset="2"/>
              <a:buChar char="v"/>
            </a:pPr>
            <a:r>
              <a:rPr lang="tr-TR" sz="1600" b="0" dirty="0"/>
              <a:t>Ölümlü veya sürekli iş göremezlikle sonuçlanan iş kazası meydana gelmemesi,</a:t>
            </a:r>
          </a:p>
          <a:p>
            <a:pPr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iş güvenliği uzmanı ve işyeri hekimi ya da 29/12/2012 tarihli ve 28512 sayılı Resmî </a:t>
            </a:r>
            <a:r>
              <a:rPr lang="tr-TR" sz="1600" b="0" dirty="0" err="1"/>
              <a:t>Gazete’de</a:t>
            </a:r>
            <a:r>
              <a:rPr lang="tr-TR" sz="1600" b="0" dirty="0"/>
              <a:t> yayımlanan İş Sağlığı ve Güvenliği Hizmetleri Yönetmeliğine göre Bakanlıkça yetkilendirilmiş kurum ve kuruluşlar ile yapılmış bir sözleşmesinin </a:t>
            </a:r>
            <a:r>
              <a:rPr lang="tr-TR" sz="1600" b="0" dirty="0" smtClean="0"/>
              <a:t>bulunması,</a:t>
            </a:r>
          </a:p>
          <a:p>
            <a:pPr algn="just">
              <a:buFont typeface="Wingdings" panose="05000000000000000000" pitchFamily="2" charset="2"/>
              <a:buChar char="v"/>
            </a:pPr>
            <a:endParaRPr lang="tr-TR" sz="1600" b="0" dirty="0"/>
          </a:p>
          <a:p>
            <a:pPr marL="0" indent="0" algn="just">
              <a:buNone/>
            </a:pPr>
            <a:r>
              <a:rPr lang="tr-TR" sz="1600" b="0" dirty="0" smtClean="0"/>
              <a:t>        </a:t>
            </a:r>
            <a:r>
              <a:rPr lang="tr-TR" sz="1600" b="0" dirty="0"/>
              <a:t>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31654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b="0" dirty="0" smtClean="0"/>
              <a:t>	</a:t>
            </a:r>
          </a:p>
          <a:p>
            <a:pPr marL="0" indent="0" algn="just">
              <a:buNone/>
            </a:pPr>
            <a:r>
              <a:rPr lang="tr-TR" sz="1600" b="0" dirty="0"/>
              <a:t> </a:t>
            </a:r>
            <a:r>
              <a:rPr lang="tr-TR" sz="1600" b="0" dirty="0" smtClean="0"/>
              <a:t>         4447 </a:t>
            </a:r>
            <a:r>
              <a:rPr lang="tr-TR" sz="1600" b="0" dirty="0"/>
              <a:t>sayılı Kanunun ek 4 üncü maddesi hükmü uyarınca, 6331 sayılı İş Sağlığı ve Güvenliği Kanunu kapsamında çok tehlikeli sınıfta yer alıp ondan fazla çalışanı bulunan ve üç yıl içinde ölümlü veya sürekli iş göremezlikle sonuçlanan iş kazası meydana gelmeyen işyerlerinde çalışanların işsizlik sigortası işveren hissesi teşviki olarak </a:t>
            </a:r>
            <a:r>
              <a:rPr lang="tr-TR" sz="1600" dirty="0"/>
              <a:t>bir sonraki takvim yılından geçerli olmak üzere ve üç yıl süreyle %1 olarak </a:t>
            </a:r>
            <a:r>
              <a:rPr lang="tr-TR" sz="1600" dirty="0" smtClean="0"/>
              <a:t>uygulanacaktır.</a:t>
            </a:r>
            <a:endParaRPr lang="tr-TR" sz="160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241633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smtClean="0"/>
              <a:t>İŞ SAĞLIĞI VE GÜVENLİĞİ </a:t>
            </a:r>
            <a:br>
              <a:rPr lang="tr-TR" sz="2200" b="1" dirty="0" smtClean="0"/>
            </a:br>
            <a:r>
              <a:rPr lang="tr-TR" sz="2200" b="1" dirty="0" smtClean="0"/>
              <a:t>HİZMETLERİNİN DESTEKLENMESİ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6331 sayılı İş Sağlığı ve Güvenliği Kanununun 7. maddesi</a:t>
            </a: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24/12/2013 tarihli ve 28861 sayılı Resmi Gazetede yayımlanan İş Sağlığı ve Güvenliği Hizmetlerinin Desteklenmesi </a:t>
            </a:r>
            <a:r>
              <a:rPr lang="tr-TR" sz="1600" smtClean="0">
                <a:solidFill>
                  <a:srgbClr val="046CA6"/>
                </a:solidFill>
                <a:cs typeface="Calibri" panose="020F0502020204030204" pitchFamily="34" charset="0"/>
              </a:rPr>
              <a:t>Hakkında Yönetmelik</a:t>
            </a:r>
            <a:endParaRPr lang="tr-TR" sz="1600" dirty="0">
              <a:solidFill>
                <a:srgbClr val="046CA6"/>
              </a:solidFill>
              <a:cs typeface="Calibri" panose="020F0502020204030204" pitchFamily="34" charset="0"/>
            </a:endParaRP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1/1/2014</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Sosyal Güvenlik Kurumu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998974580"/>
              </p:ext>
            </p:extLst>
          </p:nvPr>
        </p:nvGraphicFramePr>
        <p:xfrm>
          <a:off x="1492567" y="3634222"/>
          <a:ext cx="6158866" cy="1712406"/>
        </p:xfrm>
        <a:graphic>
          <a:graphicData uri="http://schemas.openxmlformats.org/drawingml/2006/table">
            <a:tbl>
              <a:tblPr firstRow="1" firstCol="1" bandRow="1">
                <a:tableStyleId>{5C22544A-7EE6-4342-B048-85BDC9FD1C3A}</a:tableStyleId>
              </a:tblPr>
              <a:tblGrid>
                <a:gridCol w="3079433">
                  <a:extLst>
                    <a:ext uri="{9D8B030D-6E8A-4147-A177-3AD203B41FA5}">
                      <a16:colId xmlns:a16="http://schemas.microsoft.com/office/drawing/2014/main" val="3849208417"/>
                    </a:ext>
                  </a:extLst>
                </a:gridCol>
                <a:gridCol w="3079433">
                  <a:extLst>
                    <a:ext uri="{9D8B030D-6E8A-4147-A177-3AD203B41FA5}">
                      <a16:colId xmlns:a16="http://schemas.microsoft.com/office/drawing/2014/main" val="2528048393"/>
                    </a:ext>
                  </a:extLst>
                </a:gridCol>
              </a:tblGrid>
              <a:tr h="298834">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TEHLİKELİ </a:t>
                      </a:r>
                      <a:r>
                        <a:rPr lang="tr-TR" sz="1200" dirty="0">
                          <a:effectLst/>
                        </a:rPr>
                        <a:t>İŞYERLERİ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ÇOK </a:t>
                      </a:r>
                      <a:r>
                        <a:rPr lang="tr-TR" sz="1200" dirty="0">
                          <a:effectLst/>
                        </a:rPr>
                        <a:t>TEHLİKELİ </a:t>
                      </a:r>
                      <a:r>
                        <a:rPr lang="tr-TR" sz="1200" dirty="0" smtClean="0">
                          <a:effectLst/>
                        </a:rPr>
                        <a:t>İŞYERLERİ</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933673"/>
                  </a:ext>
                </a:extLst>
              </a:tr>
              <a:tr h="194310">
                <a:tc gridSpan="2">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DESTEK </a:t>
                      </a:r>
                      <a:r>
                        <a:rPr lang="tr-TR" sz="1200" dirty="0">
                          <a:effectLst/>
                        </a:rPr>
                        <a:t>TUTARI (Bir Sigortalı İçin 30 Günlük</a:t>
                      </a:r>
                      <a:r>
                        <a:rPr lang="tr-TR" sz="1200" dirty="0" smtClean="0">
                          <a:effectLst/>
                        </a:rPr>
                        <a:t>)</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1928215692"/>
                  </a:ext>
                </a:extLst>
              </a:tr>
              <a:tr h="126513">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35,81 TL</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40,93 </a:t>
                      </a:r>
                      <a:r>
                        <a:rPr lang="tr-TR" sz="1200" dirty="0">
                          <a:effectLst/>
                        </a:rPr>
                        <a:t>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2303043"/>
                  </a:ext>
                </a:extLst>
              </a:tr>
            </a:tbl>
          </a:graphicData>
        </a:graphic>
      </p:graphicFrame>
    </p:spTree>
    <p:extLst>
      <p:ext uri="{BB962C8B-B14F-4D97-AF65-F5344CB8AC3E}">
        <p14:creationId xmlns:p14="http://schemas.microsoft.com/office/powerpoint/2010/main" val="50863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10633"/>
            <a:ext cx="6572250" cy="706419"/>
          </a:xfrm>
        </p:spPr>
        <p:txBody>
          <a:bodyPr/>
          <a:lstStyle/>
          <a:p>
            <a:r>
              <a:rPr lang="tr-TR" altLang="tr-TR" sz="2000" b="1" kern="1200" dirty="0">
                <a:solidFill>
                  <a:srgbClr val="FFFFFF"/>
                </a:solidFill>
                <a:cs typeface="Arial" pitchFamily="34" charset="0"/>
              </a:rPr>
              <a:t>YURTDIŞINA GÖTÜRÜLEN/GÖNDERİLEN SİGORTALILAR İÇİN UYGULANACAK İŞVEREN HİSSESİ SİGORTA PRİMİ </a:t>
            </a:r>
            <a:r>
              <a:rPr lang="tr-TR" altLang="tr-TR" sz="2000" b="1" kern="1200" dirty="0" smtClean="0">
                <a:solidFill>
                  <a:srgbClr val="FFFFFF"/>
                </a:solidFill>
                <a:cs typeface="Arial" pitchFamily="34" charset="0"/>
              </a:rPr>
              <a:t>İNDİRİMİ</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46CA6"/>
              </a:buClr>
              <a:buSzPct val="100000"/>
              <a:buNone/>
            </a:pPr>
            <a:r>
              <a:rPr lang="tr-TR" sz="1600" u="sng" dirty="0" smtClean="0">
                <a:cs typeface="Calibri" panose="020F0502020204030204" pitchFamily="34" charset="0"/>
              </a:rPr>
              <a:t>YASAL </a:t>
            </a:r>
            <a:r>
              <a:rPr lang="tr-TR" sz="1600" u="sng" dirty="0">
                <a:cs typeface="Calibri" panose="020F0502020204030204" pitchFamily="34" charset="0"/>
              </a:rPr>
              <a:t>DAYANAK</a:t>
            </a:r>
          </a:p>
          <a:p>
            <a:pPr lvl="0" algn="just" fontAlgn="auto">
              <a:lnSpc>
                <a:spcPct val="90000"/>
              </a:lnSpc>
              <a:spcAft>
                <a:spcPts val="0"/>
              </a:spcAft>
              <a:buSzPct val="100000"/>
              <a:buFont typeface="Wingdings" pitchFamily="2" charset="2"/>
              <a:buChar char="v"/>
            </a:pPr>
            <a:r>
              <a:rPr lang="tr-TR" altLang="tr-TR" sz="1600" dirty="0">
                <a:cs typeface="Calibri" panose="020F0502020204030204" pitchFamily="34" charset="0"/>
              </a:rPr>
              <a:t>5510 sayılı Kanunun 81 inci maddesinin birinci fıkrasının (i) bendi</a:t>
            </a:r>
          </a:p>
          <a:p>
            <a:pPr lvl="0" algn="just" fontAlgn="auto">
              <a:lnSpc>
                <a:spcPct val="90000"/>
              </a:lnSpc>
              <a:spcAft>
                <a:spcPts val="0"/>
              </a:spcAft>
              <a:buSzPct val="100000"/>
              <a:buFont typeface="Wingdings" pitchFamily="2" charset="2"/>
              <a:buChar char="v"/>
            </a:pPr>
            <a:r>
              <a:rPr lang="tr-TR" altLang="tr-TR" sz="1600" dirty="0" smtClean="0">
                <a:cs typeface="Calibri" panose="020F0502020204030204" pitchFamily="34" charset="0"/>
              </a:rPr>
              <a:t>2013-30 </a:t>
            </a:r>
            <a:r>
              <a:rPr lang="tr-TR" altLang="tr-TR" sz="1600" dirty="0">
                <a:cs typeface="Calibri" panose="020F0502020204030204" pitchFamily="34" charset="0"/>
              </a:rPr>
              <a:t>sayılı </a:t>
            </a:r>
            <a:r>
              <a:rPr lang="tr-TR" altLang="tr-TR" sz="1600" dirty="0" smtClean="0">
                <a:cs typeface="Calibri" panose="020F0502020204030204" pitchFamily="34" charset="0"/>
              </a:rPr>
              <a:t>Genelge</a:t>
            </a:r>
          </a:p>
          <a:p>
            <a:pPr lvl="0" algn="just" fontAlgn="auto">
              <a:lnSpc>
                <a:spcPct val="90000"/>
              </a:lnSpc>
              <a:spcAft>
                <a:spcPts val="0"/>
              </a:spcAft>
              <a:buSzPct val="100000"/>
              <a:buFont typeface="Wingdings" pitchFamily="2" charset="2"/>
              <a:buChar char="v"/>
            </a:pPr>
            <a:endParaRPr lang="tr-TR" altLang="tr-TR" sz="1600" dirty="0">
              <a:cs typeface="Calibri" panose="020F0502020204030204" pitchFamily="34" charset="0"/>
            </a:endParaRPr>
          </a:p>
          <a:p>
            <a:pPr marL="0" lvl="0" indent="0" algn="just" fontAlgn="auto">
              <a:lnSpc>
                <a:spcPct val="90000"/>
              </a:lnSpc>
              <a:spcAft>
                <a:spcPts val="0"/>
              </a:spcAft>
              <a:buSzPct val="100000"/>
              <a:buNone/>
            </a:pPr>
            <a:r>
              <a:rPr lang="tr-TR" altLang="tr-TR" sz="1600" u="sng" dirty="0" smtClean="0">
                <a:cs typeface="Calibri" panose="020F0502020204030204" pitchFamily="34" charset="0"/>
                <a:sym typeface="Wingdings" pitchFamily="2" charset="2"/>
              </a:rPr>
              <a:t>BAŞLAMA </a:t>
            </a:r>
            <a:r>
              <a:rPr lang="tr-TR" altLang="tr-TR" sz="1600" u="sng" dirty="0">
                <a:cs typeface="Calibri" panose="020F0502020204030204" pitchFamily="34" charset="0"/>
                <a:sym typeface="Wingdings" pitchFamily="2" charset="2"/>
              </a:rPr>
              <a:t>TARİHİ </a:t>
            </a:r>
            <a:r>
              <a:rPr lang="tr-TR" altLang="tr-TR" sz="1600" dirty="0">
                <a:cs typeface="Calibri" panose="020F0502020204030204" pitchFamily="34" charset="0"/>
                <a:sym typeface="Wingdings" pitchFamily="2" charset="2"/>
              </a:rPr>
              <a:t>	</a:t>
            </a:r>
            <a:r>
              <a:rPr lang="tr-TR" altLang="tr-TR" sz="1600" dirty="0" smtClean="0">
                <a:cs typeface="Calibri" panose="020F0502020204030204" pitchFamily="34" charset="0"/>
                <a:sym typeface="Wingdings" pitchFamily="2" charset="2"/>
              </a:rPr>
              <a:t>     : </a:t>
            </a:r>
            <a:r>
              <a:rPr lang="tr-TR" altLang="tr-TR" sz="1600" b="0" dirty="0">
                <a:cs typeface="Calibri" panose="020F0502020204030204" pitchFamily="34" charset="0"/>
                <a:sym typeface="Wingdings" pitchFamily="2" charset="2"/>
              </a:rPr>
              <a:t>1/6/</a:t>
            </a:r>
            <a:r>
              <a:rPr lang="tr-TR" altLang="tr-TR" sz="1600" b="0" dirty="0">
                <a:cs typeface="Calibri" panose="020F0502020204030204" pitchFamily="34" charset="0"/>
              </a:rPr>
              <a:t>2013</a:t>
            </a:r>
            <a:endParaRPr lang="tr-TR" altLang="tr-TR" sz="1600" b="0" u="sng" dirty="0">
              <a:cs typeface="Calibri" panose="020F0502020204030204" pitchFamily="34" charset="0"/>
              <a:sym typeface="Wingdings" pitchFamily="2" charset="2"/>
            </a:endParaRPr>
          </a:p>
          <a:p>
            <a:pPr marL="0" lvl="0" indent="0" algn="just" fontAlgn="auto">
              <a:lnSpc>
                <a:spcPct val="90000"/>
              </a:lnSpc>
              <a:spcAft>
                <a:spcPts val="0"/>
              </a:spcAft>
              <a:buSzPct val="100000"/>
              <a:buNone/>
            </a:pPr>
            <a:r>
              <a:rPr lang="tr-TR" altLang="tr-TR" sz="1600" u="sng" dirty="0">
                <a:cs typeface="Calibri" panose="020F0502020204030204" pitchFamily="34" charset="0"/>
                <a:sym typeface="Wingdings" pitchFamily="2" charset="2"/>
              </a:rPr>
              <a:t>FİNANSMANI</a:t>
            </a:r>
            <a:r>
              <a:rPr lang="tr-TR" altLang="tr-TR" sz="1600" dirty="0">
                <a:cs typeface="Calibri" panose="020F0502020204030204" pitchFamily="34" charset="0"/>
                <a:sym typeface="Wingdings" pitchFamily="2" charset="2"/>
              </a:rPr>
              <a:t>	     </a:t>
            </a:r>
            <a:r>
              <a:rPr lang="tr-TR" altLang="tr-TR" sz="1600" dirty="0" smtClean="0">
                <a:cs typeface="Calibri" panose="020F0502020204030204" pitchFamily="34" charset="0"/>
                <a:sym typeface="Wingdings" pitchFamily="2" charset="2"/>
              </a:rPr>
              <a:t>: </a:t>
            </a:r>
            <a:r>
              <a:rPr lang="tr-TR" altLang="tr-TR" sz="1600" b="0" dirty="0" smtClean="0">
                <a:cs typeface="Calibri" panose="020F0502020204030204" pitchFamily="34" charset="0"/>
              </a:rPr>
              <a:t>Hazine ve Maliye Bakanlığı</a:t>
            </a:r>
            <a:endParaRPr lang="tr-TR" altLang="tr-TR" sz="1600" dirty="0">
              <a:cs typeface="Calibri" panose="020F0502020204030204" pitchFamily="34" charset="0"/>
            </a:endParaRPr>
          </a:p>
          <a:p>
            <a:pPr marL="0" lvl="0" indent="0" algn="just" fontAlgn="auto">
              <a:lnSpc>
                <a:spcPct val="90000"/>
              </a:lnSpc>
              <a:spcAft>
                <a:spcPts val="0"/>
              </a:spcAft>
              <a:buSzPct val="100000"/>
              <a:buNone/>
            </a:pPr>
            <a:endParaRPr lang="tr-TR" altLang="tr-TR" sz="1600" dirty="0" smtClean="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p>
          <a:p>
            <a:pPr marL="0" lvl="0" indent="0" algn="just" fontAlgn="auto">
              <a:spcBef>
                <a:spcPts val="0"/>
              </a:spcBef>
              <a:spcAft>
                <a:spcPts val="0"/>
              </a:spcAft>
              <a:buClr>
                <a:srgbClr val="0F6FC6"/>
              </a:buClr>
              <a:buSzPct val="95000"/>
              <a:buNone/>
            </a:pPr>
            <a:r>
              <a:rPr lang="tr-TR" altLang="tr-TR" sz="1600" b="0" dirty="0">
                <a:cs typeface="Calibri" panose="020F0502020204030204" pitchFamily="34" charset="0"/>
              </a:rPr>
              <a:t>(C) Limited Şirketi tarafından Ülkemizle sosyal güvenlik sözleşmesi imzalanmamış olan Irak’a çalıştırmak üzere götürülen 1 işçinin </a:t>
            </a:r>
            <a:r>
              <a:rPr lang="tr-TR" altLang="tr-TR" sz="1600" b="0" dirty="0" smtClean="0">
                <a:cs typeface="Calibri" panose="020F0502020204030204" pitchFamily="34" charset="0"/>
              </a:rPr>
              <a:t>2019/Ocak </a:t>
            </a:r>
            <a:r>
              <a:rPr lang="tr-TR" altLang="tr-TR" sz="1600" b="0" dirty="0">
                <a:cs typeface="Calibri" panose="020F0502020204030204" pitchFamily="34" charset="0"/>
              </a:rPr>
              <a:t>ayına ilişkin prime esas kazanç tutarının </a:t>
            </a:r>
            <a:r>
              <a:rPr lang="tr-TR" altLang="tr-TR" sz="1600" b="0" dirty="0" smtClean="0">
                <a:cs typeface="Calibri" panose="020F0502020204030204" pitchFamily="34" charset="0"/>
              </a:rPr>
              <a:t>4.000,00 </a:t>
            </a:r>
            <a:r>
              <a:rPr lang="tr-TR" altLang="tr-TR" sz="1600" b="0" dirty="0">
                <a:cs typeface="Calibri" panose="020F0502020204030204" pitchFamily="34" charset="0"/>
              </a:rPr>
              <a:t>TL olduğu varsayıldığında; </a:t>
            </a:r>
          </a:p>
          <a:p>
            <a:pPr marL="0" lvl="0" indent="0" algn="just" eaLnBrk="1" fontAlgn="auto" hangingPunct="1">
              <a:spcBef>
                <a:spcPts val="300"/>
              </a:spcBef>
              <a:spcAft>
                <a:spcPts val="0"/>
              </a:spcAft>
              <a:buClr>
                <a:srgbClr val="046CA6"/>
              </a:buClr>
              <a:buNone/>
            </a:pPr>
            <a:r>
              <a:rPr lang="tr-TR" sz="1600" b="0" u="sng" kern="1200" dirty="0">
                <a:cs typeface="Calibri" panose="020F0502020204030204" pitchFamily="34" charset="0"/>
              </a:rPr>
              <a:t>Ödenmesi gereken;</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hissesi </a:t>
            </a:r>
            <a:r>
              <a:rPr lang="tr-TR" sz="1600" b="0" kern="1200" dirty="0" smtClean="0">
                <a:cs typeface="Calibri" panose="020F0502020204030204" pitchFamily="34" charset="0"/>
              </a:rPr>
              <a:t>(%5)</a:t>
            </a:r>
            <a:r>
              <a:rPr lang="tr-TR" sz="1600" b="0" kern="1200" dirty="0">
                <a:cs typeface="Calibri" panose="020F0502020204030204" pitchFamily="34" charset="0"/>
              </a:rPr>
              <a:t>		: </a:t>
            </a:r>
            <a:r>
              <a:rPr lang="tr-TR" sz="1600" b="0" kern="1200" dirty="0" smtClean="0">
                <a:cs typeface="Calibri" panose="020F0502020204030204" pitchFamily="34" charset="0"/>
              </a:rPr>
              <a:t>200,00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işveren hissesi </a:t>
            </a:r>
            <a:r>
              <a:rPr lang="tr-TR" sz="1600" b="0" kern="1200" dirty="0" smtClean="0">
                <a:cs typeface="Calibri" panose="020F0502020204030204" pitchFamily="34" charset="0"/>
              </a:rPr>
              <a:t>(%9,5)</a:t>
            </a:r>
            <a:r>
              <a:rPr lang="tr-TR" sz="1600" b="0" kern="1200" dirty="0">
                <a:cs typeface="Calibri" panose="020F0502020204030204" pitchFamily="34" charset="0"/>
              </a:rPr>
              <a:t>		: </a:t>
            </a:r>
            <a:r>
              <a:rPr lang="tr-TR" sz="1600" b="0" kern="1200" dirty="0" smtClean="0">
                <a:cs typeface="Calibri" panose="020F0502020204030204" pitchFamily="34" charset="0"/>
              </a:rPr>
              <a:t>380,00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 işveren hissesi toplamı	: </a:t>
            </a:r>
            <a:r>
              <a:rPr lang="tr-TR" sz="1600" b="0" kern="1200" dirty="0" smtClean="0">
                <a:cs typeface="Calibri" panose="020F0502020204030204" pitchFamily="34" charset="0"/>
              </a:rPr>
              <a:t>580,00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Hazinece karşılanacak tutar (%5)		                    : </a:t>
            </a:r>
            <a:r>
              <a:rPr lang="tr-TR" sz="1600" kern="1200" dirty="0" smtClean="0">
                <a:cs typeface="Calibri" panose="020F0502020204030204" pitchFamily="34" charset="0"/>
              </a:rPr>
              <a:t>200,00 </a:t>
            </a:r>
            <a:r>
              <a:rPr lang="tr-TR" sz="1600" b="0" kern="1200" dirty="0">
                <a:cs typeface="Calibri" panose="020F0502020204030204" pitchFamily="34" charset="0"/>
              </a:rPr>
              <a:t>TL</a:t>
            </a:r>
          </a:p>
          <a:p>
            <a:pPr marL="0" lvl="0" indent="0" algn="just" eaLnBrk="1" fontAlgn="auto" hangingPunct="1">
              <a:lnSpc>
                <a:spcPct val="90000"/>
              </a:lnSpc>
              <a:spcBef>
                <a:spcPts val="0"/>
              </a:spcBef>
              <a:spcAft>
                <a:spcPts val="0"/>
              </a:spcAft>
              <a:buClrTx/>
              <a:buNone/>
            </a:pPr>
            <a:r>
              <a:rPr lang="tr-TR" sz="1600" kern="1200" dirty="0" smtClean="0">
                <a:cs typeface="Calibri" panose="020F0502020204030204" pitchFamily="34" charset="0"/>
              </a:rPr>
              <a:t>Teşvik </a:t>
            </a:r>
            <a:r>
              <a:rPr lang="tr-TR" sz="1600" kern="1200" dirty="0">
                <a:cs typeface="Calibri" panose="020F0502020204030204" pitchFamily="34" charset="0"/>
              </a:rPr>
              <a:t>uygulaması sonrasında</a:t>
            </a:r>
          </a:p>
          <a:p>
            <a:pPr marL="0" lvl="0" indent="0" algn="just" eaLnBrk="1" fontAlgn="auto" hangingPunct="1">
              <a:lnSpc>
                <a:spcPct val="90000"/>
              </a:lnSpc>
              <a:spcBef>
                <a:spcPts val="0"/>
              </a:spcBef>
              <a:spcAft>
                <a:spcPts val="0"/>
              </a:spcAft>
              <a:buClrTx/>
              <a:buNone/>
            </a:pPr>
            <a:r>
              <a:rPr lang="tr-TR" sz="1600" kern="1200" dirty="0">
                <a:cs typeface="Calibri" panose="020F0502020204030204" pitchFamily="34" charset="0"/>
              </a:rPr>
              <a:t>işverenin ödemesi gereken toplam tutar                           </a:t>
            </a:r>
            <a:r>
              <a:rPr lang="tr-TR" sz="1600" kern="1200" dirty="0" smtClean="0">
                <a:cs typeface="Calibri" panose="020F0502020204030204" pitchFamily="34" charset="0"/>
              </a:rPr>
              <a:t>: 380,00 </a:t>
            </a:r>
            <a:r>
              <a:rPr lang="tr-TR" sz="1600" kern="1200" dirty="0">
                <a:cs typeface="Calibri" panose="020F0502020204030204" pitchFamily="34" charset="0"/>
              </a:rPr>
              <a:t>TL</a:t>
            </a:r>
          </a:p>
          <a:p>
            <a:pPr lvl="0" algn="just" fontAlgn="auto">
              <a:spcBef>
                <a:spcPts val="0"/>
              </a:spcBef>
              <a:spcAft>
                <a:spcPts val="0"/>
              </a:spcAft>
              <a:buClr>
                <a:srgbClr val="0F6FC6"/>
              </a:buClr>
              <a:buSzPct val="95000"/>
            </a:pPr>
            <a:endParaRPr lang="tr-TR" altLang="tr-TR" sz="1600" b="0" dirty="0">
              <a:cs typeface="Calibri" panose="020F0502020204030204" pitchFamily="34" charset="0"/>
            </a:endParaRPr>
          </a:p>
          <a:p>
            <a:pPr marL="0" lvl="0" indent="0" algn="just" fontAlgn="auto">
              <a:spcBef>
                <a:spcPts val="0"/>
              </a:spcBef>
              <a:spcAft>
                <a:spcPts val="0"/>
              </a:spcAft>
              <a:buClr>
                <a:srgbClr val="0F6FC6"/>
              </a:buClr>
              <a:buSzPct val="95000"/>
              <a:buNone/>
            </a:pPr>
            <a:endParaRPr lang="tr-TR" altLang="tr-TR" sz="1600" b="0" dirty="0">
              <a:cs typeface="Calibri" panose="020F0502020204030204" pitchFamily="34" charset="0"/>
            </a:endParaRPr>
          </a:p>
          <a:p>
            <a:pPr lvl="0" algn="just" fontAlgn="auto">
              <a:lnSpc>
                <a:spcPct val="90000"/>
              </a:lnSpc>
              <a:spcBef>
                <a:spcPts val="0"/>
              </a:spcBef>
              <a:spcAft>
                <a:spcPts val="0"/>
              </a:spcAft>
            </a:pPr>
            <a:endParaRPr lang="tr-TR" sz="1600" b="0" dirty="0">
              <a:cs typeface="Calibri" panose="020F0502020204030204" pitchFamily="34" charset="0"/>
            </a:endParaRPr>
          </a:p>
          <a:p>
            <a:pPr lvl="0" algn="just" fontAlgn="auto">
              <a:spcAft>
                <a:spcPts val="0"/>
              </a:spcAft>
              <a:buClr>
                <a:srgbClr val="00003E"/>
              </a:buClr>
            </a:pPr>
            <a:endParaRPr lang="tr-TR" sz="1600" b="0" dirty="0">
              <a:cs typeface="Calibri" panose="020F0502020204030204" pitchFamily="34" charset="0"/>
            </a:endParaRPr>
          </a:p>
          <a:p>
            <a:pPr lvl="0" algn="just" fontAlgn="auto">
              <a:lnSpc>
                <a:spcPct val="90000"/>
              </a:lnSpc>
              <a:spcAft>
                <a:spcPts val="0"/>
              </a:spcAft>
              <a:buSzPct val="100000"/>
            </a:pPr>
            <a:endParaRPr lang="tr-TR" altLang="tr-TR" sz="1600" b="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85642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buNone/>
            </a:pPr>
            <a:endParaRPr lang="tr-TR" sz="1600" b="0" dirty="0">
              <a:cs typeface="Calibri" panose="020F0502020204030204" pitchFamily="34" charset="0"/>
            </a:endParaRPr>
          </a:p>
          <a:p>
            <a:pPr marL="0" indent="0">
              <a:buNone/>
            </a:pPr>
            <a:r>
              <a:rPr lang="tr-TR" sz="1600" u="sng" dirty="0" smtClean="0"/>
              <a:t>Yararlanma </a:t>
            </a:r>
            <a:r>
              <a:rPr lang="tr-TR" sz="1600" u="sng" dirty="0"/>
              <a:t>Şartları</a:t>
            </a:r>
            <a:r>
              <a:rPr lang="tr-TR" sz="1600" u="sng" dirty="0" smtClean="0"/>
              <a:t>:</a:t>
            </a:r>
          </a:p>
          <a:p>
            <a:pPr marL="0" indent="0">
              <a:buNone/>
            </a:pPr>
            <a:endParaRPr lang="tr-TR" sz="1600" b="0" dirty="0"/>
          </a:p>
          <a:p>
            <a:pPr lvl="0" algn="just">
              <a:buFont typeface="Wingdings" panose="05000000000000000000" pitchFamily="2" charset="2"/>
              <a:buChar char="v"/>
            </a:pPr>
            <a:r>
              <a:rPr lang="tr-TR" sz="1600" b="0" dirty="0"/>
              <a:t>Türkiye genelinde, tehlikeli ve çok tehlikeli sınıfta yer alan işyerlerinde ondan az çalışanın bulunması,</a:t>
            </a:r>
          </a:p>
          <a:p>
            <a:pPr lvl="0" algn="just">
              <a:buFont typeface="Wingdings" panose="05000000000000000000" pitchFamily="2" charset="2"/>
              <a:buChar char="v"/>
            </a:pPr>
            <a:r>
              <a:rPr lang="tr-TR" sz="1600" b="0" dirty="0"/>
              <a:t>Aylık prim ve hizmet belgelerinin yasal süresi içinde Kuruma verilmesi,</a:t>
            </a:r>
          </a:p>
          <a:p>
            <a:pPr lvl="0" algn="just">
              <a:buFont typeface="Wingdings" panose="05000000000000000000" pitchFamily="2" charset="2"/>
              <a:buChar char="v"/>
            </a:pPr>
            <a:r>
              <a:rPr lang="tr-TR" sz="1600" b="0" dirty="0"/>
              <a:t>Kuruma yasal süresi içerisinde ödenmemiş prim ve prime ilişkin borcun bulunmaması,</a:t>
            </a:r>
          </a:p>
          <a:p>
            <a:pPr lvl="0" algn="just">
              <a:buFont typeface="Wingdings" panose="05000000000000000000" pitchFamily="2" charset="2"/>
              <a:buChar char="v"/>
            </a:pPr>
            <a:r>
              <a:rPr lang="tr-TR" sz="1600" b="0" dirty="0"/>
              <a:t>Kayıt dışı sigortalı çalıştırılmaması, </a:t>
            </a:r>
          </a:p>
          <a:p>
            <a:pPr lvl="0" algn="just">
              <a:buFont typeface="Wingdings" panose="05000000000000000000" pitchFamily="2" charset="2"/>
              <a:buChar char="v"/>
            </a:pPr>
            <a:r>
              <a:rPr lang="tr-TR" sz="1600" b="0" dirty="0"/>
              <a:t>Kurum adına tehlikeli ve çok tehlikeli işyerleri için yansıtma faturası düzenlenmesi ve üniteye verilmesi,</a:t>
            </a:r>
          </a:p>
          <a:p>
            <a:pPr lvl="0"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hizmet sunucusu ile yapılmış bir sözleşmesinin olması gerekmektedir.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101585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smtClean="0">
                <a:cs typeface="Arial" pitchFamily="34" charset="0"/>
              </a:rPr>
              <a:t>BAŞVURU VE ÖDEME</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b="0" dirty="0" smtClean="0"/>
              <a:t>	</a:t>
            </a:r>
          </a:p>
          <a:p>
            <a:pPr marL="0" indent="0" algn="just">
              <a:buNone/>
            </a:pPr>
            <a:r>
              <a:rPr lang="tr-TR" sz="1600" u="sng" dirty="0" smtClean="0"/>
              <a:t>Destek </a:t>
            </a:r>
            <a:r>
              <a:rPr lang="tr-TR" sz="1600" u="sng" dirty="0"/>
              <a:t>ödemelerine ilişkin başvurular</a:t>
            </a:r>
            <a:r>
              <a:rPr lang="tr-TR" sz="1600" u="sng" dirty="0" smtClean="0"/>
              <a:t>;</a:t>
            </a:r>
            <a:endParaRPr lang="tr-TR" sz="1600" u="sng" dirty="0"/>
          </a:p>
          <a:p>
            <a:pPr algn="just">
              <a:buFont typeface="Wingdings" panose="05000000000000000000" pitchFamily="2" charset="2"/>
              <a:buChar char="v"/>
            </a:pPr>
            <a:r>
              <a:rPr lang="tr-TR" sz="1600" b="0" dirty="0"/>
              <a:t>Ocak, şubat ve mart ayları için nisan ayının,</a:t>
            </a:r>
          </a:p>
          <a:p>
            <a:pPr algn="just">
              <a:buFont typeface="Wingdings" panose="05000000000000000000" pitchFamily="2" charset="2"/>
              <a:buChar char="v"/>
            </a:pPr>
            <a:r>
              <a:rPr lang="tr-TR" sz="1600" b="0" dirty="0"/>
              <a:t>Nisan, mayıs ve haziran ayları için temmuz ayının,</a:t>
            </a:r>
          </a:p>
          <a:p>
            <a:pPr algn="just">
              <a:buFont typeface="Wingdings" panose="05000000000000000000" pitchFamily="2" charset="2"/>
              <a:buChar char="v"/>
            </a:pPr>
            <a:r>
              <a:rPr lang="tr-TR" sz="1600" b="0" dirty="0"/>
              <a:t>Temmuz, ağustos ve eylül ayları için ekim ayının,</a:t>
            </a:r>
          </a:p>
          <a:p>
            <a:pPr algn="just">
              <a:buFont typeface="Wingdings" panose="05000000000000000000" pitchFamily="2" charset="2"/>
              <a:buChar char="v"/>
            </a:pPr>
            <a:r>
              <a:rPr lang="tr-TR" sz="1600" b="0" dirty="0"/>
              <a:t>Ekim, kasım ve aralık ayları için izleyen yılın ocak ayının sonuna kadar yapılır</a:t>
            </a:r>
            <a:r>
              <a:rPr lang="tr-TR" sz="1600" b="0" dirty="0" smtClean="0"/>
              <a:t>.</a:t>
            </a:r>
          </a:p>
          <a:p>
            <a:pPr marL="0" indent="0" algn="just">
              <a:buNone/>
            </a:pPr>
            <a:endParaRPr lang="tr-TR" sz="1600" b="0" dirty="0"/>
          </a:p>
          <a:p>
            <a:pPr marL="0" indent="0" algn="just">
              <a:buNone/>
            </a:pPr>
            <a:r>
              <a:rPr lang="tr-TR" sz="1600" u="sng" dirty="0" smtClean="0"/>
              <a:t>Ödemeler</a:t>
            </a:r>
            <a:r>
              <a:rPr lang="tr-TR" sz="1600" u="sng" dirty="0"/>
              <a:t>:</a:t>
            </a:r>
          </a:p>
          <a:p>
            <a:pPr algn="just">
              <a:buFont typeface="Wingdings" panose="05000000000000000000" pitchFamily="2" charset="2"/>
              <a:buChar char="v"/>
            </a:pPr>
            <a:r>
              <a:rPr lang="tr-TR" sz="1600" b="0" dirty="0"/>
              <a:t>Birinci dönem destek ödemeleri ocak, şubat ve mart ayları için mayıs ayının sonunda,</a:t>
            </a:r>
          </a:p>
          <a:p>
            <a:pPr algn="just">
              <a:buFont typeface="Wingdings" panose="05000000000000000000" pitchFamily="2" charset="2"/>
              <a:buChar char="v"/>
            </a:pPr>
            <a:r>
              <a:rPr lang="tr-TR" sz="1600" b="0" dirty="0"/>
              <a:t>İkinci dönem destek ödemeleri nisan, mayıs ve haziran ayları için ağustos ayının sonunda,</a:t>
            </a:r>
          </a:p>
          <a:p>
            <a:pPr algn="just">
              <a:buFont typeface="Wingdings" panose="05000000000000000000" pitchFamily="2" charset="2"/>
              <a:buChar char="v"/>
            </a:pPr>
            <a:r>
              <a:rPr lang="tr-TR" sz="1600" b="0" dirty="0"/>
              <a:t>Üçüncü dönem destek ödemeleri temmuz, ağustos ve eylül ayları için kasım ayının sonunda,</a:t>
            </a:r>
          </a:p>
          <a:p>
            <a:pPr algn="just">
              <a:buFont typeface="Wingdings" panose="05000000000000000000" pitchFamily="2" charset="2"/>
              <a:buChar char="v"/>
            </a:pPr>
            <a:r>
              <a:rPr lang="tr-TR" sz="1600" b="0" dirty="0"/>
              <a:t>Dördüncü dönem destek ödemeleri ekim, kasım ve aralık ayları için izleyen yılın şubat ayının sonunda gerçekleştirilir.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880913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a:t>
            </a:r>
            <a:r>
              <a:rPr lang="tr-TR" b="1" dirty="0" smtClean="0">
                <a:latin typeface="Calibri"/>
                <a:ea typeface="Calibri"/>
                <a:cs typeface="Calibri"/>
                <a:sym typeface="Calibri"/>
              </a:rPr>
              <a:t>İNDİRİMİ</a:t>
            </a:r>
            <a:endParaRPr lang="tr-TR" dirty="0"/>
          </a:p>
        </p:txBody>
      </p:sp>
      <p:sp>
        <p:nvSpPr>
          <p:cNvPr id="3" name="İçerik Yer Tutucusu 2"/>
          <p:cNvSpPr>
            <a:spLocks noGrp="1"/>
          </p:cNvSpPr>
          <p:nvPr>
            <p:ph idx="1"/>
          </p:nvPr>
        </p:nvSpPr>
        <p:spPr>
          <a:xfrm>
            <a:off x="304800" y="1071546"/>
            <a:ext cx="8610600" cy="5453798"/>
          </a:xfrm>
        </p:spPr>
        <p:txBody>
          <a:bodyPr/>
          <a:lstStyle/>
          <a:p>
            <a:pPr>
              <a:buNone/>
            </a:pPr>
            <a:r>
              <a:rPr lang="tr-TR" b="0" dirty="0"/>
              <a:t> </a:t>
            </a:r>
            <a:r>
              <a:rPr lang="tr-TR" b="0" dirty="0" smtClean="0"/>
              <a:t>	5510 </a:t>
            </a:r>
            <a:r>
              <a:rPr lang="tr-TR" b="0" dirty="0"/>
              <a:t>sayılı Kanunun 81 inci maddesinin birinci fıkrasına aşağıda yer alan (j) bendi eklenmiştir. </a:t>
            </a:r>
          </a:p>
          <a:p>
            <a:pPr marL="0" indent="0" algn="just">
              <a:spcBef>
                <a:spcPts val="600"/>
              </a:spcBef>
              <a:buNone/>
            </a:pPr>
            <a:r>
              <a:rPr lang="tr-TR" b="0" dirty="0" smtClean="0"/>
              <a:t>       ‘</a:t>
            </a:r>
            <a:r>
              <a:rPr lang="tr-TR" b="0" i="1" dirty="0" smtClean="0"/>
              <a:t>’j</a:t>
            </a:r>
            <a:r>
              <a:rPr lang="tr-TR" b="0" i="1" dirty="0"/>
              <a:t>) (Ek: 20/8/2016-6745/62 </a:t>
            </a:r>
            <a:r>
              <a:rPr lang="tr-TR" b="0" i="1" dirty="0" err="1"/>
              <a:t>md.</a:t>
            </a:r>
            <a:r>
              <a:rPr lang="tr-TR" b="0" i="1" dirty="0"/>
              <a:t>) İsteğe bağlı sigortalılar hariç bu Kanunun 4 üncü maddesinin birinci fıkrasının (b) bendi kapsamındaki sigortalıların malullük, yaşlılık ve ölüm sigortaları primlerinden, beş puanlık kısmına isabet eden tutar Hazinece karşılanır. Sigortalıların bu prim indiriminden yararlanabilmeleri için primlerin Hazinece karşılanmayan kısmının yasal süresi içinde ödenmesi, Kuruma kendi sigortalılıklarından kaynaklanan prim, idari para cezası ve bunlara ilişkin gecikme cezası ve gecikme zammı borcunun bulunmaması şarttır. Ancak Kuruma olan prim, idari para cezası ve bunlara ilişkin gecikme cezası ve gecikme zammı borçlarını taksitlendiren veya yapılandıran sigortalılar bu taksitlendirme veya yapılandırma işlemleri devam ettiği sürece bu bent hükmünden yararlandırılır. Borçlanma ve ihya kapsamındaki primlerden dolayı bu indirimden yararlanılmaz. Hazinece karşılanan prim tutarları gelir ve kurumlar vergisi uygulamalarında gider veya maliyet unsuru olarak dikkate alınmaz .’’</a:t>
            </a:r>
          </a:p>
          <a:p>
            <a:pPr marL="0" indent="0" algn="just">
              <a:lnSpc>
                <a:spcPct val="120000"/>
              </a:lnSpc>
              <a:buNone/>
            </a:pPr>
            <a:endParaRPr lang="tr-TR" sz="1600" b="0" dirty="0"/>
          </a:p>
          <a:p>
            <a:pPr marL="0" indent="0" algn="just">
              <a:lnSpc>
                <a:spcPct val="120000"/>
              </a:lnSpc>
              <a:buNone/>
            </a:pPr>
            <a:r>
              <a:rPr lang="tr-TR" sz="1600" b="0" dirty="0"/>
              <a:t>     </a:t>
            </a:r>
            <a:r>
              <a:rPr lang="tr-TR" sz="1600" dirty="0"/>
              <a:t>* Bu hüküm 1/10/2016  tarihinde yürürlüğe girmiştir.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600" dirty="0" smtClean="0"/>
              <a:t>        </a:t>
            </a:r>
            <a:r>
              <a:rPr lang="tr-TR" sz="1400" dirty="0" smtClean="0"/>
              <a:t> </a:t>
            </a:r>
            <a:endParaRPr lang="tr-TR" sz="1400" dirty="0"/>
          </a:p>
        </p:txBody>
      </p:sp>
    </p:spTree>
    <p:extLst>
      <p:ext uri="{BB962C8B-B14F-4D97-AF65-F5344CB8AC3E}">
        <p14:creationId xmlns:p14="http://schemas.microsoft.com/office/powerpoint/2010/main" val="945575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İNDİRİM/TEŞVİKİNDEN</a:t>
            </a:r>
            <a:br>
              <a:rPr lang="tr-TR" b="1" dirty="0">
                <a:latin typeface="Calibri"/>
                <a:ea typeface="Calibri"/>
                <a:cs typeface="Calibri"/>
                <a:sym typeface="Calibri"/>
              </a:rPr>
            </a:br>
            <a:r>
              <a:rPr lang="tr-TR" b="1" dirty="0">
                <a:latin typeface="Calibri"/>
                <a:ea typeface="Calibri"/>
                <a:cs typeface="Calibri"/>
                <a:sym typeface="Calibri"/>
              </a:rPr>
              <a:t>YARARLANMA ŞARTLARI</a:t>
            </a:r>
            <a:endParaRPr lang="tr-TR" dirty="0"/>
          </a:p>
        </p:txBody>
      </p:sp>
      <p:sp>
        <p:nvSpPr>
          <p:cNvPr id="3" name="İçerik Yer Tutucusu 2"/>
          <p:cNvSpPr>
            <a:spLocks noGrp="1"/>
          </p:cNvSpPr>
          <p:nvPr>
            <p:ph idx="1"/>
          </p:nvPr>
        </p:nvSpPr>
        <p:spPr>
          <a:xfrm>
            <a:off x="304800" y="1071546"/>
            <a:ext cx="8610600" cy="5453798"/>
          </a:xfrm>
        </p:spPr>
        <p:txBody>
          <a:bodyPr/>
          <a:lstStyle/>
          <a:p>
            <a:pPr>
              <a:buFont typeface="Wingdings" panose="05000000000000000000" pitchFamily="2" charset="2"/>
              <a:buChar char="ü"/>
            </a:pPr>
            <a:r>
              <a:rPr lang="tr-TR" b="0" dirty="0"/>
              <a:t>Primlerin Hazinece karşılanmayan kısmının yasal süresi içinde ödenmesi gerekir. </a:t>
            </a:r>
          </a:p>
          <a:p>
            <a:pPr>
              <a:buFont typeface="Wingdings" panose="05000000000000000000" pitchFamily="2" charset="2"/>
              <a:buChar char="ü"/>
            </a:pPr>
            <a:endParaRPr lang="tr-TR" b="0" dirty="0"/>
          </a:p>
          <a:p>
            <a:pPr>
              <a:buFont typeface="Wingdings" panose="05000000000000000000" pitchFamily="2" charset="2"/>
              <a:buChar char="ü"/>
            </a:pPr>
            <a:r>
              <a:rPr lang="tr-TR" b="0" dirty="0"/>
              <a:t>Kuruma kendi sigortalılıklarından kaynaklanan prim, idari para cezası ve bunlara ilişkin gecikme cezası ve gecikme zammı borcunun bulunmaması gerekir.</a:t>
            </a:r>
          </a:p>
          <a:p>
            <a:pPr>
              <a:buFont typeface="Wingdings" panose="05000000000000000000" pitchFamily="2" charset="2"/>
              <a:buChar char="ü"/>
            </a:pPr>
            <a:endParaRPr lang="tr-TR" b="0" dirty="0"/>
          </a:p>
          <a:p>
            <a:pPr>
              <a:buFont typeface="Wingdings" panose="05000000000000000000" pitchFamily="2" charset="2"/>
              <a:buChar char="ü"/>
            </a:pPr>
            <a:r>
              <a:rPr lang="tr-TR" b="0" dirty="0"/>
              <a:t>Taksitlendirilen ve yapılandırılan borçlar yararlanmaya engel olmayacak.</a:t>
            </a:r>
          </a:p>
          <a:p>
            <a:pPr>
              <a:buFont typeface="Wingdings" panose="05000000000000000000" pitchFamily="2" charset="2"/>
              <a:buChar char="ü"/>
            </a:pPr>
            <a:endParaRPr lang="tr-TR" b="0" dirty="0"/>
          </a:p>
          <a:p>
            <a:pPr>
              <a:buFont typeface="Wingdings" panose="05000000000000000000" pitchFamily="2" charset="2"/>
              <a:buChar char="ü"/>
            </a:pPr>
            <a:r>
              <a:rPr lang="tr-TR" b="0" dirty="0"/>
              <a:t>Borçlanma ve ihya kapsamında ödenen primlerden dolayı bu indirimden yararlanılmaz.</a:t>
            </a:r>
          </a:p>
          <a:p>
            <a:pPr>
              <a:buFont typeface="Wingdings" panose="05000000000000000000" pitchFamily="2" charset="2"/>
              <a:buChar char="ü"/>
            </a:pPr>
            <a:endParaRPr lang="tr-TR" b="0" dirty="0"/>
          </a:p>
          <a:p>
            <a:pPr>
              <a:buFont typeface="Wingdings" panose="05000000000000000000" pitchFamily="2" charset="2"/>
              <a:buChar char="ü"/>
            </a:pPr>
            <a:r>
              <a:rPr lang="tr-TR" b="0" dirty="0"/>
              <a:t> Hazinece karşılanan prim tutarları gelir ve kurumlar vergisi, uygulamalarında gider veya maliyet unsuru olarak dikkate alınmaz. </a:t>
            </a:r>
          </a:p>
          <a:p>
            <a:pPr>
              <a:buFont typeface="Wingdings" panose="05000000000000000000" pitchFamily="2" charset="2"/>
              <a:buChar char="ü"/>
            </a:pPr>
            <a:endParaRPr lang="tr-TR" b="0" dirty="0"/>
          </a:p>
          <a:p>
            <a:pPr>
              <a:buFont typeface="Wingdings" panose="05000000000000000000" pitchFamily="2" charset="2"/>
              <a:buChar char="ü"/>
            </a:pPr>
            <a:r>
              <a:rPr lang="tr-TR" b="0" dirty="0"/>
              <a:t>Teşvik tutarları Hazinece karşılanacaktır.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710702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BAĞKUR 5 PUANLIK PRİM İNDİRİM/TEŞVİKİ</a:t>
            </a:r>
            <a:endParaRPr lang="tr-TR" dirty="0"/>
          </a:p>
        </p:txBody>
      </p:sp>
      <p:sp>
        <p:nvSpPr>
          <p:cNvPr id="3" name="İçerik Yer Tutucusu 2"/>
          <p:cNvSpPr>
            <a:spLocks noGrp="1"/>
          </p:cNvSpPr>
          <p:nvPr>
            <p:ph idx="1"/>
          </p:nvPr>
        </p:nvSpPr>
        <p:spPr>
          <a:xfrm>
            <a:off x="304800" y="1071546"/>
            <a:ext cx="8610600" cy="5453798"/>
          </a:xfrm>
        </p:spPr>
        <p:txBody>
          <a:bodyPr/>
          <a:lstStyle/>
          <a:p>
            <a:pPr algn="just">
              <a:buFont typeface="Wingdings" panose="05000000000000000000" pitchFamily="2" charset="2"/>
              <a:buChar char="ü"/>
            </a:pPr>
            <a:r>
              <a:rPr lang="tr-TR" b="0" dirty="0"/>
              <a:t>İsteğe bağlı sigortalılar hariç 5510/4b-1,2,3 (</a:t>
            </a:r>
            <a:r>
              <a:rPr lang="tr-TR" b="0" dirty="0" err="1"/>
              <a:t>Bağ-Kur</a:t>
            </a:r>
            <a:r>
              <a:rPr lang="tr-TR" b="0" dirty="0"/>
              <a:t>) sigortalılarına, %34,5 olan prim oranına %5 indirim uygulanması halinde bu oran %29,5 olacak, aylık </a:t>
            </a:r>
            <a:r>
              <a:rPr lang="tr-TR" b="0" dirty="0" smtClean="0"/>
              <a:t>882,65₺ </a:t>
            </a:r>
            <a:r>
              <a:rPr lang="tr-TR" b="0" dirty="0"/>
              <a:t>yerine  </a:t>
            </a:r>
            <a:r>
              <a:rPr lang="tr-TR" b="0" dirty="0" smtClean="0"/>
              <a:t>754,73₺ ödenecektir (prime esas kazanç alt sınırı üzerinden prim ödeyen bir sigortalı için). </a:t>
            </a:r>
            <a:r>
              <a:rPr lang="tr-TR" b="0" dirty="0"/>
              <a:t>Bu şekilde </a:t>
            </a:r>
            <a:r>
              <a:rPr lang="tr-TR" b="0" dirty="0" smtClean="0"/>
              <a:t>127,92₺  </a:t>
            </a:r>
            <a:r>
              <a:rPr lang="tr-TR" b="0" dirty="0"/>
              <a:t>tutarında prim yükü azaltılmış olacaktır. Bu kapsamda yıllık </a:t>
            </a:r>
            <a:r>
              <a:rPr lang="tr-TR" b="0" dirty="0" smtClean="0"/>
              <a:t>1535,04 </a:t>
            </a:r>
            <a:r>
              <a:rPr lang="tr-TR" b="0" dirty="0"/>
              <a:t>₺ kazanç sağlanacaktır</a:t>
            </a:r>
            <a:r>
              <a:rPr lang="tr-TR" b="0" dirty="0" smtClean="0"/>
              <a:t>.</a:t>
            </a:r>
            <a:endParaRPr lang="tr-TR" b="0" dirty="0"/>
          </a:p>
          <a:p>
            <a:pPr algn="just">
              <a:buFont typeface="Wingdings" panose="05000000000000000000" pitchFamily="2" charset="2"/>
              <a:buChar char="ü"/>
            </a:pPr>
            <a:r>
              <a:rPr lang="tr-TR" b="0" dirty="0"/>
              <a:t>5510/4b-4 (Tarım </a:t>
            </a:r>
            <a:r>
              <a:rPr lang="tr-TR" b="0" dirty="0" err="1"/>
              <a:t>Bağ-Kur</a:t>
            </a:r>
            <a:r>
              <a:rPr lang="tr-TR" b="0" dirty="0"/>
              <a:t>) sigortalılarına, %34,5 olan prim oranına %5 indirim uygulanması halinde bu oran %29,5 olacak, aylık </a:t>
            </a:r>
            <a:r>
              <a:rPr lang="tr-TR" b="0" dirty="0" smtClean="0"/>
              <a:t>764,96₺ </a:t>
            </a:r>
            <a:r>
              <a:rPr lang="tr-TR" b="0" dirty="0"/>
              <a:t>yerine  </a:t>
            </a:r>
            <a:r>
              <a:rPr lang="tr-TR" b="0" dirty="0" smtClean="0"/>
              <a:t>654,10₺ ödenecektir (prime </a:t>
            </a:r>
            <a:r>
              <a:rPr lang="tr-TR" b="0" dirty="0"/>
              <a:t>esas kazanç alt sınırı üzerinden prim ödeyen bir sigortalı için)</a:t>
            </a:r>
            <a:r>
              <a:rPr lang="tr-TR" b="0" dirty="0" smtClean="0"/>
              <a:t>. </a:t>
            </a:r>
            <a:r>
              <a:rPr lang="tr-TR" b="0" dirty="0"/>
              <a:t>Bu şekilde </a:t>
            </a:r>
            <a:r>
              <a:rPr lang="tr-TR" b="0" dirty="0" smtClean="0"/>
              <a:t>110,86₺  </a:t>
            </a:r>
            <a:r>
              <a:rPr lang="tr-TR" b="0" dirty="0"/>
              <a:t>tutarında prim yükü azaltılmış olacaktır. Bu kapsamda yıllık </a:t>
            </a:r>
            <a:r>
              <a:rPr lang="tr-TR" b="0" dirty="0" smtClean="0"/>
              <a:t>1330,32 </a:t>
            </a:r>
            <a:r>
              <a:rPr lang="tr-TR" b="0" dirty="0"/>
              <a:t>₺ kazanç sağlanacaktır. 4b-4 (Tarım </a:t>
            </a:r>
            <a:r>
              <a:rPr lang="tr-TR" b="0" dirty="0" err="1"/>
              <a:t>Bağ-Kur</a:t>
            </a:r>
            <a:r>
              <a:rPr lang="tr-TR" b="0" dirty="0"/>
              <a:t>) sigortalıları </a:t>
            </a:r>
            <a:r>
              <a:rPr lang="tr-TR" b="0" dirty="0" smtClean="0"/>
              <a:t>2019 </a:t>
            </a:r>
            <a:r>
              <a:rPr lang="tr-TR" b="0" dirty="0"/>
              <a:t>yılı için </a:t>
            </a:r>
            <a:r>
              <a:rPr lang="tr-TR" b="0" dirty="0" smtClean="0"/>
              <a:t>26 </a:t>
            </a:r>
            <a:r>
              <a:rPr lang="tr-TR" b="0" dirty="0"/>
              <a:t>gün üzerinden prim ödediklerinden 5 puanlık indirimle beraber toplam indirim aylık </a:t>
            </a:r>
            <a:r>
              <a:rPr lang="tr-TR" b="0" dirty="0" smtClean="0"/>
              <a:t>228,55₺ </a:t>
            </a:r>
            <a:r>
              <a:rPr lang="tr-TR" b="0" dirty="0"/>
              <a:t>yıllık ise </a:t>
            </a:r>
            <a:r>
              <a:rPr lang="tr-TR" b="0" dirty="0" smtClean="0"/>
              <a:t>2742,6₺ </a:t>
            </a:r>
            <a:r>
              <a:rPr lang="tr-TR" b="0" dirty="0"/>
              <a:t>tutarında olacaktır.</a:t>
            </a:r>
          </a:p>
          <a:p>
            <a:pPr marL="0" indent="0">
              <a:buNone/>
            </a:pPr>
            <a:r>
              <a:rPr lang="tr-TR" b="0" dirty="0"/>
              <a:t>	</a:t>
            </a:r>
            <a:r>
              <a:rPr lang="tr-TR" u="sng" dirty="0"/>
              <a:t>4/</a:t>
            </a:r>
            <a:r>
              <a:rPr lang="tr-TR" u="sng" dirty="0" err="1"/>
              <a:t>b’li</a:t>
            </a:r>
            <a:r>
              <a:rPr lang="tr-TR" u="sng" dirty="0"/>
              <a:t> (</a:t>
            </a:r>
            <a:r>
              <a:rPr lang="tr-TR" u="sng" dirty="0" err="1"/>
              <a:t>Bağkurlu</a:t>
            </a:r>
            <a:r>
              <a:rPr lang="tr-TR" u="sng" dirty="0"/>
              <a:t>) Sayısı</a:t>
            </a:r>
          </a:p>
          <a:p>
            <a:pPr marL="0" indent="0">
              <a:buNone/>
            </a:pPr>
            <a:r>
              <a:rPr lang="tr-TR" b="0" dirty="0"/>
              <a:t>Zorunlu (4/1-b-1,2,3)	 </a:t>
            </a:r>
            <a:r>
              <a:rPr lang="tr-TR" b="0" dirty="0" smtClean="0"/>
              <a:t>2.158.825 </a:t>
            </a:r>
            <a:endParaRPr lang="tr-TR" b="0" dirty="0"/>
          </a:p>
          <a:p>
            <a:pPr marL="0" indent="0">
              <a:buNone/>
            </a:pPr>
            <a:r>
              <a:rPr lang="tr-TR" b="0" dirty="0"/>
              <a:t>Tarım (4/1-b-4)		    </a:t>
            </a:r>
            <a:r>
              <a:rPr lang="tr-TR" b="0" dirty="0" smtClean="0"/>
              <a:t>697.445 </a:t>
            </a:r>
            <a:endParaRPr lang="tr-TR" b="0" dirty="0"/>
          </a:p>
          <a:p>
            <a:pPr marL="0" indent="0">
              <a:buNone/>
            </a:pPr>
            <a:r>
              <a:rPr lang="tr-TR" b="0" dirty="0"/>
              <a:t>Muhtar (4/1-b) 		      </a:t>
            </a:r>
            <a:r>
              <a:rPr lang="tr-TR" b="0" dirty="0" smtClean="0"/>
              <a:t>23.360 (Teşvik kapsamında değil)</a:t>
            </a:r>
            <a:endParaRPr lang="tr-TR" b="0" dirty="0"/>
          </a:p>
          <a:p>
            <a:pPr marL="0" indent="0">
              <a:buNone/>
            </a:pPr>
            <a:r>
              <a:rPr lang="tr-TR" b="0" dirty="0"/>
              <a:t>İsteğe Bağlı ( Md.50) 	      </a:t>
            </a:r>
            <a:r>
              <a:rPr lang="tr-TR" b="0" dirty="0" smtClean="0"/>
              <a:t>155.016 (Teşvik kapsamında değil)</a:t>
            </a:r>
          </a:p>
          <a:p>
            <a:pPr marL="0" indent="0">
              <a:buNone/>
            </a:pPr>
            <a:r>
              <a:rPr lang="tr-TR" b="0" dirty="0" smtClean="0"/>
              <a:t>Kasım/2018 itibarıyla 970.047 4/b sigortalısı 5 puanlık prim teşvikinden yararlanmaktadır.</a:t>
            </a:r>
          </a:p>
          <a:p>
            <a:pPr marL="0" indent="0">
              <a:buNone/>
            </a:pPr>
            <a:endParaRPr lang="tr-TR" b="0" dirty="0">
              <a:solidFill>
                <a:srgbClr val="FF0000"/>
              </a:solidFill>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90606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p>
        </p:txBody>
      </p:sp>
      <p:sp>
        <p:nvSpPr>
          <p:cNvPr id="3" name="İçerik Yer Tutucusu 2"/>
          <p:cNvSpPr>
            <a:spLocks noGrp="1"/>
          </p:cNvSpPr>
          <p:nvPr>
            <p:ph idx="1"/>
          </p:nvPr>
        </p:nvSpPr>
        <p:spPr/>
        <p:txBody>
          <a:bodyPr/>
          <a:lstStyle/>
          <a:p>
            <a:r>
              <a:rPr lang="tr-TR" b="0" dirty="0" smtClean="0"/>
              <a:t>7143 sayılı Kanunun 22 </a:t>
            </a:r>
            <a:r>
              <a:rPr lang="tr-TR" b="0" dirty="0" err="1" smtClean="0"/>
              <a:t>nci</a:t>
            </a:r>
            <a:r>
              <a:rPr lang="tr-TR" b="0" dirty="0" smtClean="0"/>
              <a:t> maddesiyle 5510 </a:t>
            </a:r>
            <a:r>
              <a:rPr lang="tr-TR" b="0" dirty="0"/>
              <a:t>sayılı Kanunun 81 inci maddesinin birinci fıkrasına aşağıda yer alan </a:t>
            </a:r>
            <a:r>
              <a:rPr lang="tr-TR" b="0" dirty="0" smtClean="0"/>
              <a:t>(k) </a:t>
            </a:r>
            <a:r>
              <a:rPr lang="tr-TR" b="0" dirty="0"/>
              <a:t>bendi </a:t>
            </a:r>
            <a:r>
              <a:rPr lang="tr-TR" b="0" dirty="0" smtClean="0"/>
              <a:t>eklenmiştir;</a:t>
            </a:r>
          </a:p>
          <a:p>
            <a:pPr marL="0" indent="0">
              <a:buNone/>
            </a:pPr>
            <a:endParaRPr lang="tr-TR" b="0" dirty="0" smtClean="0"/>
          </a:p>
          <a:p>
            <a:pPr marL="0" indent="0" algn="just">
              <a:spcBef>
                <a:spcPts val="600"/>
              </a:spcBef>
              <a:buNone/>
            </a:pPr>
            <a:r>
              <a:rPr lang="tr-TR" b="0" dirty="0" smtClean="0"/>
              <a:t>‘</a:t>
            </a:r>
            <a:r>
              <a:rPr lang="tr-TR" b="0" i="1" dirty="0"/>
              <a:t>’ k) (Ek: 11/5/2018-7143/22 </a:t>
            </a:r>
            <a:r>
              <a:rPr lang="tr-TR" b="0" i="1" dirty="0" err="1"/>
              <a:t>md.</a:t>
            </a:r>
            <a:r>
              <a:rPr lang="tr-TR" b="0" i="1" dirty="0"/>
              <a:t>) 31/12/1960 tarihli ve 193 sayılı Gelir Vergisi Kanununun mükerrer 20 </a:t>
            </a:r>
            <a:r>
              <a:rPr lang="tr-TR" b="0" i="1" dirty="0" err="1"/>
              <a:t>nci</a:t>
            </a:r>
            <a:r>
              <a:rPr lang="tr-TR" b="0" i="1" dirty="0"/>
              <a:t> maddesi kapsamında genç girişimcilerde kazanç istisnasından faydalanan ve mükellefiyet başlangıç tarihi itibarıyla 18 yaşını doldurmuş ve 29 yaşını doldurmamış olanlardan, bu Kanunun 4 üncü maddesinin birinci fıkrasının (b) bendinin (1) numaralı alt bendi kapsamında 1/6/2018 tarihinden itibaren ilk defa sigortalı sayılan gerçek kişilerin primleri, 1 yıl süreyle 82 </a:t>
            </a:r>
            <a:r>
              <a:rPr lang="tr-TR" b="0" i="1" dirty="0" err="1"/>
              <a:t>nci</a:t>
            </a:r>
            <a:r>
              <a:rPr lang="tr-TR" b="0" i="1" dirty="0"/>
              <a:t> madde uyarınca belirlenen prime esas kazanç alt sınır üzerinden Hazinece karşılanır. Adi ortaklıklar ve şahıs şirket ortaklıklarında sadece bir ortak bu fıkra hükmünden yararlandırılır.’’</a:t>
            </a:r>
          </a:p>
        </p:txBody>
      </p:sp>
    </p:spTree>
    <p:extLst>
      <p:ext uri="{BB962C8B-B14F-4D97-AF65-F5344CB8AC3E}">
        <p14:creationId xmlns:p14="http://schemas.microsoft.com/office/powerpoint/2010/main" val="4132351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TEŞVİKİNDEN YARARLANMA ŞARTLARI</a:t>
            </a: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b="0" dirty="0" smtClean="0"/>
              <a:t>193 </a:t>
            </a:r>
            <a:r>
              <a:rPr lang="tr-TR" b="0" dirty="0"/>
              <a:t>sayılı Gelir Vergisi Kanununun mükerrer 20 </a:t>
            </a:r>
            <a:r>
              <a:rPr lang="tr-TR" b="0" dirty="0" err="1"/>
              <a:t>nci</a:t>
            </a:r>
            <a:r>
              <a:rPr lang="tr-TR" b="0" dirty="0"/>
              <a:t> maddesi kapsamında genç girişimcilerde kazanç istisnasından faydalanmak</a:t>
            </a:r>
            <a:r>
              <a:rPr lang="tr-TR" b="0" dirty="0" smtClean="0"/>
              <a:t>,</a:t>
            </a:r>
          </a:p>
          <a:p>
            <a:pPr marL="0" indent="0">
              <a:buNone/>
            </a:pPr>
            <a:endParaRPr lang="tr-TR" b="0" dirty="0"/>
          </a:p>
          <a:p>
            <a:pPr>
              <a:buFont typeface="Wingdings" panose="05000000000000000000" pitchFamily="2" charset="2"/>
              <a:buChar char="ü"/>
            </a:pPr>
            <a:r>
              <a:rPr lang="tr-TR" b="0" dirty="0" smtClean="0"/>
              <a:t>Mükellefiyet </a:t>
            </a:r>
            <a:r>
              <a:rPr lang="tr-TR" b="0" dirty="0"/>
              <a:t>başlangıç tarihi itibariyle 18 yaşından büyük ve 29 yaşından küçük </a:t>
            </a:r>
            <a:r>
              <a:rPr lang="tr-TR" b="0" dirty="0" smtClean="0"/>
              <a:t>olmak,</a:t>
            </a:r>
          </a:p>
          <a:p>
            <a:pPr marL="0" indent="0">
              <a:buNone/>
            </a:pPr>
            <a:endParaRPr lang="tr-TR" b="0" dirty="0"/>
          </a:p>
          <a:p>
            <a:pPr>
              <a:buFont typeface="Wingdings" panose="05000000000000000000" pitchFamily="2" charset="2"/>
              <a:buChar char="ü"/>
            </a:pPr>
            <a:r>
              <a:rPr lang="tr-TR" b="0" dirty="0" smtClean="0"/>
              <a:t>1/6/2018 </a:t>
            </a:r>
            <a:r>
              <a:rPr lang="tr-TR" b="0" dirty="0"/>
              <a:t>tarihinden itibaren ilk defa 4/1-b kapsamında sigortalı sayılan gerçek kişilerinden olmak</a:t>
            </a:r>
            <a:r>
              <a:rPr lang="tr-TR" b="0" dirty="0" smtClean="0"/>
              <a:t>,</a:t>
            </a:r>
          </a:p>
          <a:p>
            <a:pPr marL="0" indent="0">
              <a:buNone/>
            </a:pPr>
            <a:endParaRPr lang="tr-TR" b="0" dirty="0"/>
          </a:p>
          <a:p>
            <a:pPr>
              <a:buFont typeface="Wingdings" panose="05000000000000000000" pitchFamily="2" charset="2"/>
              <a:buChar char="ü"/>
            </a:pPr>
            <a:r>
              <a:rPr lang="tr-TR" b="0" dirty="0" smtClean="0"/>
              <a:t>Kendi </a:t>
            </a:r>
            <a:r>
              <a:rPr lang="tr-TR" b="0" dirty="0"/>
              <a:t>işinde bilfiil </a:t>
            </a:r>
            <a:r>
              <a:rPr lang="tr-TR" b="0" dirty="0" smtClean="0"/>
              <a:t>çalışıyor olmak </a:t>
            </a:r>
            <a:r>
              <a:rPr lang="tr-TR" b="0" dirty="0"/>
              <a:t>veya işin kendisi tarafından sevk ve idare ediliyor </a:t>
            </a:r>
            <a:r>
              <a:rPr lang="tr-TR" b="0" dirty="0" smtClean="0"/>
              <a:t>olması.</a:t>
            </a:r>
          </a:p>
          <a:p>
            <a:pPr marL="0" indent="0">
              <a:buNone/>
            </a:pPr>
            <a:r>
              <a:rPr lang="tr-TR" b="0" dirty="0" smtClean="0"/>
              <a:t> </a:t>
            </a:r>
            <a:endParaRPr lang="tr-TR" b="0" dirty="0"/>
          </a:p>
          <a:p>
            <a:pPr>
              <a:buFont typeface="Wingdings" panose="05000000000000000000" pitchFamily="2" charset="2"/>
              <a:buChar char="ü"/>
            </a:pPr>
            <a:r>
              <a:rPr lang="tr-TR" b="0" dirty="0" smtClean="0"/>
              <a:t>Faaliyetin </a:t>
            </a:r>
            <a:r>
              <a:rPr lang="tr-TR" b="0" dirty="0"/>
              <a:t>adi ortaklık veya şahıs şirketi bünyesinde yapılması hâlinde, sadece bir ortak, bu ortaklar arasından da en genç olanı faydalandırılmaktadır</a:t>
            </a:r>
            <a:r>
              <a:rPr lang="tr-TR" b="0" dirty="0" smtClean="0"/>
              <a:t>.</a:t>
            </a:r>
          </a:p>
          <a:p>
            <a:pPr marL="0" indent="0">
              <a:buNone/>
            </a:pPr>
            <a:r>
              <a:rPr lang="tr-TR" b="0" dirty="0" smtClean="0"/>
              <a:t> </a:t>
            </a:r>
            <a:endParaRPr lang="tr-TR" b="0" dirty="0"/>
          </a:p>
          <a:p>
            <a:pPr>
              <a:buFont typeface="Wingdings" panose="05000000000000000000" pitchFamily="2" charset="2"/>
              <a:buChar char="ü"/>
            </a:pPr>
            <a:r>
              <a:rPr lang="tr-TR" b="0" dirty="0"/>
              <a:t>Teşvik tutarları Hazinece karşılanacaktır.</a:t>
            </a:r>
          </a:p>
          <a:p>
            <a:endParaRPr lang="tr-TR" dirty="0"/>
          </a:p>
        </p:txBody>
      </p:sp>
    </p:spTree>
    <p:extLst>
      <p:ext uri="{BB962C8B-B14F-4D97-AF65-F5344CB8AC3E}">
        <p14:creationId xmlns:p14="http://schemas.microsoft.com/office/powerpoint/2010/main" val="462820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ü"/>
            </a:pPr>
            <a:endParaRPr lang="tr-TR" b="0" dirty="0" smtClean="0"/>
          </a:p>
          <a:p>
            <a:pPr>
              <a:buFont typeface="Wingdings" panose="05000000000000000000" pitchFamily="2" charset="2"/>
              <a:buChar char="ü"/>
            </a:pPr>
            <a:endParaRPr lang="tr-TR" b="0" dirty="0"/>
          </a:p>
          <a:p>
            <a:pPr>
              <a:buFont typeface="Wingdings" panose="05000000000000000000" pitchFamily="2" charset="2"/>
              <a:buChar char="ü"/>
            </a:pPr>
            <a:endParaRPr lang="tr-TR" b="0" dirty="0" smtClean="0"/>
          </a:p>
          <a:p>
            <a:pPr>
              <a:buFont typeface="Wingdings" panose="05000000000000000000" pitchFamily="2" charset="2"/>
              <a:buChar char="ü"/>
            </a:pPr>
            <a:endParaRPr lang="tr-TR" b="0" dirty="0"/>
          </a:p>
          <a:p>
            <a:pPr>
              <a:buFont typeface="Wingdings" panose="05000000000000000000" pitchFamily="2" charset="2"/>
              <a:buChar char="ü"/>
            </a:pPr>
            <a:r>
              <a:rPr lang="tr-TR" b="0" dirty="0" smtClean="0"/>
              <a:t>Genç </a:t>
            </a:r>
            <a:r>
              <a:rPr lang="tr-TR" b="0" dirty="0"/>
              <a:t>girişimci teşviki </a:t>
            </a:r>
            <a:r>
              <a:rPr lang="tr-TR" b="0" dirty="0" smtClean="0"/>
              <a:t>kapsamındaki bir sigortalı için </a:t>
            </a:r>
            <a:r>
              <a:rPr lang="tr-TR" b="0" dirty="0"/>
              <a:t>Hazine tarafından </a:t>
            </a:r>
            <a:r>
              <a:rPr lang="tr-TR" b="0" dirty="0" smtClean="0"/>
              <a:t>karşılanan aylık </a:t>
            </a:r>
            <a:r>
              <a:rPr lang="tr-TR" b="0" dirty="0"/>
              <a:t>sigorta prim tutarı 2019 yılı için 882,65 TL, yıllık </a:t>
            </a:r>
            <a:r>
              <a:rPr lang="tr-TR" b="0" dirty="0" smtClean="0"/>
              <a:t>teşvik </a:t>
            </a:r>
            <a:r>
              <a:rPr lang="tr-TR" b="0" dirty="0"/>
              <a:t>miktarı ise 10.591,8 TL’dir</a:t>
            </a:r>
            <a:r>
              <a:rPr lang="tr-TR" b="0" dirty="0" smtClean="0"/>
              <a:t>.</a:t>
            </a:r>
          </a:p>
          <a:p>
            <a:pPr>
              <a:buFont typeface="Wingdings" panose="05000000000000000000" pitchFamily="2" charset="2"/>
              <a:buChar char="ü"/>
            </a:pPr>
            <a:endParaRPr lang="tr-TR" b="0" dirty="0"/>
          </a:p>
          <a:p>
            <a:pPr>
              <a:buFont typeface="Wingdings" panose="05000000000000000000" pitchFamily="2" charset="2"/>
              <a:buChar char="ü"/>
            </a:pPr>
            <a:r>
              <a:rPr lang="tr-TR" b="0" dirty="0"/>
              <a:t>2019 yılı Ocak ayı itibarıyla 17.072 genç girişimci teşvik genç girişimci teşvikinden faydalandırılmaktadır.</a:t>
            </a:r>
          </a:p>
        </p:txBody>
      </p:sp>
    </p:spTree>
    <p:extLst>
      <p:ext uri="{BB962C8B-B14F-4D97-AF65-F5344CB8AC3E}">
        <p14:creationId xmlns:p14="http://schemas.microsoft.com/office/powerpoint/2010/main" val="15680342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solidFill>
                  <a:srgbClr val="FFFFFF"/>
                </a:solidFill>
                <a:effectLst>
                  <a:outerShdw blurRad="38100" dist="38100" dir="2700000" algn="tl">
                    <a:srgbClr val="000000">
                      <a:alpha val="43137"/>
                    </a:srgbClr>
                  </a:outerShdw>
                </a:effectLst>
                <a:latin typeface="+mj-lt"/>
                <a:cs typeface="Times New Roman" panose="02020603050405020304" pitchFamily="18" charset="0"/>
              </a:rPr>
              <a:t>2019 </a:t>
            </a:r>
            <a:r>
              <a:rPr lang="tr-TR" sz="2000" b="1" dirty="0">
                <a:solidFill>
                  <a:srgbClr val="FFFFFF"/>
                </a:solidFill>
                <a:effectLst>
                  <a:outerShdw blurRad="38100" dist="38100" dir="2700000" algn="tl">
                    <a:srgbClr val="000000">
                      <a:alpha val="43137"/>
                    </a:srgbClr>
                  </a:outerShdw>
                </a:effectLst>
                <a:latin typeface="+mj-lt"/>
                <a:cs typeface="Times New Roman" panose="02020603050405020304" pitchFamily="18" charset="0"/>
              </a:rPr>
              <a:t>YILI ASGARİ ÜCRET DESTEĞİ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0003E"/>
              </a:buClr>
              <a:buSzPct val="100000"/>
              <a:buNone/>
            </a:pPr>
            <a:r>
              <a:rPr lang="tr-TR" altLang="tr-TR" sz="1600" u="sng" dirty="0">
                <a:latin typeface="Arial" panose="020B0604020202020204" pitchFamily="34" charset="0"/>
                <a:cs typeface="Arial" panose="020B0604020202020204" pitchFamily="34" charset="0"/>
              </a:rPr>
              <a:t>YASAL DAYANAK</a:t>
            </a:r>
          </a:p>
          <a:p>
            <a:pPr marL="0" lvl="0" indent="0" algn="just" fontAlgn="auto">
              <a:spcBef>
                <a:spcPts val="0"/>
              </a:spcBef>
              <a:spcAft>
                <a:spcPts val="0"/>
              </a:spcAft>
              <a:buClr>
                <a:srgbClr val="C00000"/>
              </a:buClr>
              <a:buSzPct val="100000"/>
              <a:buNone/>
            </a:pPr>
            <a:r>
              <a:rPr lang="tr-TR" sz="1600" dirty="0" smtClean="0">
                <a:latin typeface="Arial" panose="020B0604020202020204" pitchFamily="34" charset="0"/>
                <a:cs typeface="Arial" panose="020B0604020202020204" pitchFamily="34" charset="0"/>
              </a:rPr>
              <a:t>5510 </a:t>
            </a:r>
            <a:r>
              <a:rPr lang="tr-TR" sz="1600" dirty="0">
                <a:latin typeface="Arial" panose="020B0604020202020204" pitchFamily="34" charset="0"/>
                <a:cs typeface="Arial" panose="020B0604020202020204" pitchFamily="34" charset="0"/>
              </a:rPr>
              <a:t>sayılı Kanuna eklenen Geçici </a:t>
            </a:r>
            <a:r>
              <a:rPr lang="tr-TR" sz="1600" dirty="0" smtClean="0">
                <a:latin typeface="Arial" panose="020B0604020202020204" pitchFamily="34" charset="0"/>
                <a:cs typeface="Arial" panose="020B0604020202020204" pitchFamily="34" charset="0"/>
              </a:rPr>
              <a:t>78 </a:t>
            </a:r>
            <a:r>
              <a:rPr lang="tr-TR" sz="1600" dirty="0">
                <a:latin typeface="Arial" panose="020B0604020202020204" pitchFamily="34" charset="0"/>
                <a:cs typeface="Arial" panose="020B0604020202020204" pitchFamily="34" charset="0"/>
              </a:rPr>
              <a:t>inci </a:t>
            </a:r>
            <a:r>
              <a:rPr lang="tr-TR" sz="1600" dirty="0" smtClean="0">
                <a:latin typeface="Arial" panose="020B0604020202020204" pitchFamily="34" charset="0"/>
                <a:cs typeface="Arial" panose="020B0604020202020204" pitchFamily="34" charset="0"/>
              </a:rPr>
              <a:t>madde</a:t>
            </a:r>
            <a:endParaRPr lang="tr-TR" sz="1600" dirty="0">
              <a:latin typeface="Arial" panose="020B0604020202020204" pitchFamily="34" charset="0"/>
              <a:cs typeface="Arial" panose="020B0604020202020204" pitchFamily="34" charset="0"/>
            </a:endParaRPr>
          </a:p>
          <a:p>
            <a:pPr marL="0" lvl="0" indent="0" algn="just" fontAlgn="auto">
              <a:spcBef>
                <a:spcPts val="0"/>
              </a:spcBef>
              <a:spcAft>
                <a:spcPts val="0"/>
              </a:spcAft>
              <a:buClr>
                <a:srgbClr val="C00000"/>
              </a:buClr>
              <a:buSzPct val="100000"/>
              <a:buNone/>
            </a:pPr>
            <a:endParaRPr lang="tr-TR" altLang="tr-TR" sz="1600" dirty="0">
              <a:latin typeface="Arial" panose="020B0604020202020204" pitchFamily="34" charset="0"/>
              <a:cs typeface="Arial" panose="020B0604020202020204" pitchFamily="34" charset="0"/>
              <a:sym typeface="Wingdings" pitchFamily="2" charset="2"/>
            </a:endParaRPr>
          </a:p>
          <a:p>
            <a:pPr marL="0" indent="0" algn="just" fontAlgn="auto">
              <a:spcBef>
                <a:spcPts val="0"/>
              </a:spcBef>
              <a:spcAft>
                <a:spcPts val="0"/>
              </a:spcAft>
              <a:buClr>
                <a:srgbClr val="C00000"/>
              </a:buClr>
              <a:buSzPct val="100000"/>
              <a:buNone/>
            </a:pPr>
            <a:r>
              <a:rPr lang="tr-TR" altLang="tr-TR" sz="1600" u="sng" dirty="0" smtClean="0">
                <a:latin typeface="Arial" panose="020B0604020202020204" pitchFamily="34" charset="0"/>
                <a:cs typeface="Arial" panose="020B0604020202020204" pitchFamily="34" charset="0"/>
                <a:sym typeface="Wingdings" pitchFamily="2" charset="2"/>
              </a:rPr>
              <a:t>UYGULANMA </a:t>
            </a:r>
            <a:r>
              <a:rPr lang="tr-TR" altLang="tr-TR" sz="1600" u="sng" dirty="0">
                <a:latin typeface="Arial" panose="020B0604020202020204" pitchFamily="34" charset="0"/>
                <a:cs typeface="Arial" panose="020B0604020202020204" pitchFamily="34" charset="0"/>
                <a:sym typeface="Wingdings" pitchFamily="2" charset="2"/>
              </a:rPr>
              <a:t>TARİHİ</a:t>
            </a:r>
            <a:r>
              <a:rPr lang="tr-TR" altLang="tr-TR" sz="1600" dirty="0">
                <a:latin typeface="Arial" panose="020B0604020202020204" pitchFamily="34" charset="0"/>
                <a:cs typeface="Arial" panose="020B0604020202020204" pitchFamily="34" charset="0"/>
                <a:sym typeface="Wingdings" pitchFamily="2" charset="2"/>
              </a:rPr>
              <a:t>	  </a:t>
            </a:r>
            <a:r>
              <a:rPr lang="tr-TR" altLang="tr-TR" sz="1600" dirty="0" smtClean="0">
                <a:latin typeface="Arial" panose="020B0604020202020204" pitchFamily="34" charset="0"/>
                <a:cs typeface="Arial" panose="020B0604020202020204" pitchFamily="34" charset="0"/>
                <a:sym typeface="Wingdings" pitchFamily="2" charset="2"/>
              </a:rPr>
              <a:t>  : </a:t>
            </a:r>
            <a:r>
              <a:rPr lang="tr-TR" altLang="tr-TR" sz="1600" dirty="0" smtClean="0">
                <a:latin typeface="Arial" panose="020B0604020202020204" pitchFamily="34" charset="0"/>
                <a:cs typeface="Arial" panose="020B0604020202020204" pitchFamily="34" charset="0"/>
              </a:rPr>
              <a:t>1/1/2019-31/12/2019</a:t>
            </a:r>
            <a:endParaRPr lang="tr-TR" altLang="tr-TR" sz="1600" dirty="0">
              <a:latin typeface="Arial" panose="020B0604020202020204" pitchFamily="34" charset="0"/>
              <a:cs typeface="Arial" panose="020B0604020202020204" pitchFamily="34" charset="0"/>
            </a:endParaRPr>
          </a:p>
          <a:p>
            <a:pPr marL="0" indent="0" algn="just" fontAlgn="auto">
              <a:spcBef>
                <a:spcPts val="0"/>
              </a:spcBef>
              <a:spcAft>
                <a:spcPts val="0"/>
              </a:spcAft>
              <a:buClr>
                <a:srgbClr val="046CA6"/>
              </a:buClr>
              <a:buSzPct val="100000"/>
              <a:buNone/>
            </a:pPr>
            <a:r>
              <a:rPr lang="tr-TR" altLang="tr-TR" sz="1600" u="sng" dirty="0">
                <a:latin typeface="Arial" panose="020B0604020202020204" pitchFamily="34" charset="0"/>
                <a:cs typeface="Arial" panose="020B0604020202020204" pitchFamily="34" charset="0"/>
                <a:sym typeface="Wingdings" pitchFamily="2" charset="2"/>
              </a:rPr>
              <a:t>FİNANSMANI</a:t>
            </a:r>
            <a:r>
              <a:rPr lang="tr-TR" altLang="tr-TR" sz="1600" dirty="0">
                <a:latin typeface="Arial" panose="020B0604020202020204" pitchFamily="34" charset="0"/>
                <a:cs typeface="Arial" panose="020B0604020202020204" pitchFamily="34" charset="0"/>
                <a:sym typeface="Wingdings" pitchFamily="2" charset="2"/>
              </a:rPr>
              <a:t>		    </a:t>
            </a:r>
            <a:r>
              <a:rPr lang="tr-TR" altLang="tr-TR" sz="1600" dirty="0" smtClean="0">
                <a:latin typeface="Arial" panose="020B0604020202020204" pitchFamily="34" charset="0"/>
                <a:cs typeface="Arial" panose="020B0604020202020204" pitchFamily="34" charset="0"/>
                <a:sym typeface="Wingdings" pitchFamily="2" charset="2"/>
              </a:rPr>
              <a:t>: İşsizlik Sigortası Fonu</a:t>
            </a:r>
            <a:endParaRPr lang="tr-TR" altLang="tr-TR" sz="1600" dirty="0">
              <a:latin typeface="Arial" panose="020B0604020202020204" pitchFamily="34" charset="0"/>
              <a:cs typeface="Arial" panose="020B0604020202020204" pitchFamily="34" charset="0"/>
              <a:sym typeface="Wingdings" pitchFamily="2" charset="2"/>
            </a:endParaRPr>
          </a:p>
          <a:p>
            <a:pPr marL="0" lvl="0" indent="0" algn="just" eaLnBrk="1" fontAlgn="auto" hangingPunct="1">
              <a:spcAft>
                <a:spcPts val="0"/>
              </a:spcAft>
              <a:buClr>
                <a:srgbClr val="00003E"/>
              </a:buClr>
              <a:buNone/>
            </a:pPr>
            <a:r>
              <a:rPr lang="tr-TR" sz="1600" u="sng" dirty="0">
                <a:latin typeface="Arial" panose="020B0604020202020204" pitchFamily="34" charset="0"/>
                <a:cs typeface="Arial" panose="020B0604020202020204" pitchFamily="34" charset="0"/>
              </a:rPr>
              <a:t>DESTEK TUTARI</a:t>
            </a:r>
          </a:p>
          <a:p>
            <a:pPr marL="0" lvl="0" indent="0" algn="just" eaLnBrk="1" fontAlgn="auto" hangingPunct="1">
              <a:spcAft>
                <a:spcPts val="0"/>
              </a:spcAft>
              <a:buClr>
                <a:srgbClr val="00003E"/>
              </a:buClr>
              <a:buNone/>
            </a:pPr>
            <a:endParaRPr lang="tr-TR" sz="1600" b="0" u="sng" dirty="0" smtClean="0"/>
          </a:p>
          <a:p>
            <a:pPr marL="0" lvl="0" indent="0" algn="just" eaLnBrk="1" fontAlgn="auto" hangingPunct="1">
              <a:spcAft>
                <a:spcPts val="0"/>
              </a:spcAft>
              <a:buClr>
                <a:srgbClr val="00003E"/>
              </a:buClr>
              <a:buNone/>
            </a:pPr>
            <a:endParaRPr lang="tr-TR" sz="1600" b="0" u="sng" dirty="0"/>
          </a:p>
          <a:p>
            <a:pPr marL="0" lvl="0" indent="0" algn="just" eaLnBrk="1" fontAlgn="auto" hangingPunct="1">
              <a:spcAft>
                <a:spcPts val="0"/>
              </a:spcAft>
              <a:buClr>
                <a:srgbClr val="00003E"/>
              </a:buClr>
              <a:buNone/>
            </a:pPr>
            <a:r>
              <a:rPr lang="tr-TR" sz="1600" u="sng" dirty="0" smtClean="0"/>
              <a:t>ÖRNEK</a:t>
            </a:r>
            <a:r>
              <a:rPr lang="tr-TR" sz="1600" u="sng" dirty="0"/>
              <a:t>:</a:t>
            </a:r>
          </a:p>
          <a:p>
            <a:pPr marL="0" lvl="0" indent="0" algn="just" eaLnBrk="1" fontAlgn="auto" hangingPunct="1">
              <a:spcAft>
                <a:spcPts val="0"/>
              </a:spcAft>
              <a:buClr>
                <a:srgbClr val="00003E"/>
              </a:buClr>
              <a:buNone/>
            </a:pPr>
            <a:r>
              <a:rPr lang="tr-TR" sz="1600" b="0" dirty="0" smtClean="0"/>
              <a:t>2018 </a:t>
            </a:r>
            <a:r>
              <a:rPr lang="tr-TR" sz="1600" b="0" dirty="0"/>
              <a:t>yılı Ocak ayında aylık 30 gün karşılığı </a:t>
            </a:r>
            <a:r>
              <a:rPr lang="tr-TR" sz="1600" b="0" dirty="0" smtClean="0"/>
              <a:t>3060 </a:t>
            </a:r>
            <a:r>
              <a:rPr lang="tr-TR" sz="1600" b="0" dirty="0"/>
              <a:t>TL ücret alan 3 sigortalı, </a:t>
            </a:r>
            <a:r>
              <a:rPr lang="tr-TR" sz="1600" b="0" dirty="0" smtClean="0"/>
              <a:t>2019 </a:t>
            </a:r>
            <a:r>
              <a:rPr lang="tr-TR" sz="1600" b="0" dirty="0"/>
              <a:t>yılı Ocak ayında ise </a:t>
            </a:r>
            <a:r>
              <a:rPr lang="tr-TR" sz="1600" b="0" dirty="0" smtClean="0"/>
              <a:t>3500 </a:t>
            </a:r>
            <a:r>
              <a:rPr lang="tr-TR" sz="1600" b="0" dirty="0"/>
              <a:t>TL üzerinden çalışan 7 sigortalı çalıştırıldığı varsayıldığında;</a:t>
            </a:r>
          </a:p>
          <a:p>
            <a:pPr marL="0" lvl="0" indent="0" algn="just" eaLnBrk="1" fontAlgn="auto" hangingPunct="1">
              <a:spcAft>
                <a:spcPts val="0"/>
              </a:spcAft>
              <a:buClr>
                <a:srgbClr val="00003E"/>
              </a:buClr>
              <a:buNone/>
            </a:pPr>
            <a:endParaRPr lang="tr-TR" sz="1600" b="0" dirty="0"/>
          </a:p>
          <a:p>
            <a:pPr marL="0" indent="0" algn="just" fontAlgn="auto">
              <a:spcBef>
                <a:spcPts val="300"/>
              </a:spcBef>
              <a:spcAft>
                <a:spcPts val="0"/>
              </a:spcAft>
              <a:buClr>
                <a:srgbClr val="046CA6"/>
              </a:buClr>
              <a:buNone/>
            </a:pPr>
            <a:r>
              <a:rPr lang="tr-TR" sz="1600" b="0" u="sng" dirty="0" smtClean="0"/>
              <a:t>2019 </a:t>
            </a:r>
            <a:r>
              <a:rPr lang="tr-TR" sz="1600" b="0" u="sng" dirty="0"/>
              <a:t>yılı Ocak ayı için sağlanan destek tutarı  : </a:t>
            </a:r>
            <a:r>
              <a:rPr lang="tr-TR" sz="1600" b="0" dirty="0" smtClean="0"/>
              <a:t>90x5= 450 </a:t>
            </a:r>
            <a:r>
              <a:rPr lang="tr-TR" sz="1600" b="0" dirty="0"/>
              <a:t>TL</a:t>
            </a:r>
            <a:endParaRPr lang="tr-TR" sz="1600" b="0" u="sng" dirty="0"/>
          </a:p>
          <a:p>
            <a:pPr marL="0" lvl="0" indent="0" algn="just" eaLnBrk="1" fontAlgn="auto" hangingPunct="1">
              <a:spcBef>
                <a:spcPts val="300"/>
              </a:spcBef>
              <a:spcAft>
                <a:spcPts val="0"/>
              </a:spcAft>
              <a:buClr>
                <a:srgbClr val="046CA6"/>
              </a:buClr>
              <a:buNone/>
            </a:pPr>
            <a:r>
              <a:rPr lang="tr-TR" sz="1600" b="0" u="sng" dirty="0"/>
              <a:t>İşverenin </a:t>
            </a:r>
            <a:r>
              <a:rPr lang="tr-TR" sz="1600" b="0" u="sng" dirty="0" smtClean="0"/>
              <a:t>2019 </a:t>
            </a:r>
            <a:r>
              <a:rPr lang="tr-TR" sz="1600" b="0" u="sng" dirty="0"/>
              <a:t>yılı Ocak ayı için ödeyeceği prim tutarı:</a:t>
            </a:r>
          </a:p>
          <a:p>
            <a:pPr marL="0" lvl="0" indent="0" algn="just" eaLnBrk="1" fontAlgn="auto" hangingPunct="1">
              <a:spcBef>
                <a:spcPts val="300"/>
              </a:spcBef>
              <a:spcAft>
                <a:spcPts val="0"/>
              </a:spcAft>
              <a:buClr>
                <a:srgbClr val="046CA6"/>
              </a:buClr>
              <a:buNone/>
            </a:pPr>
            <a:r>
              <a:rPr lang="tr-TR" sz="1600" b="0" dirty="0"/>
              <a:t>Sigorta primi sigortalı hissesi (%14)	: </a:t>
            </a:r>
            <a:r>
              <a:rPr lang="tr-TR" sz="1600" b="0" dirty="0" smtClean="0"/>
              <a:t>24.500 </a:t>
            </a:r>
            <a:r>
              <a:rPr lang="tr-TR" sz="1600" b="0" dirty="0"/>
              <a:t>x %14= </a:t>
            </a:r>
            <a:r>
              <a:rPr lang="tr-TR" sz="1600" b="0" dirty="0" smtClean="0"/>
              <a:t>3.430 </a:t>
            </a:r>
            <a:r>
              <a:rPr lang="tr-TR" sz="1600" b="0" dirty="0"/>
              <a:t>TL</a:t>
            </a:r>
          </a:p>
          <a:p>
            <a:pPr marL="0" lvl="0" indent="0" algn="just" eaLnBrk="1" fontAlgn="auto" hangingPunct="1">
              <a:spcBef>
                <a:spcPts val="300"/>
              </a:spcBef>
              <a:spcAft>
                <a:spcPts val="0"/>
              </a:spcAft>
              <a:buClr>
                <a:srgbClr val="046CA6"/>
              </a:buClr>
              <a:buNone/>
            </a:pPr>
            <a:r>
              <a:rPr lang="tr-TR" sz="1600" b="0" dirty="0"/>
              <a:t>Sigorta primi işveren hissesi (%</a:t>
            </a:r>
            <a:r>
              <a:rPr lang="tr-TR" sz="1600" b="0" dirty="0">
                <a:cs typeface="Times New Roman" pitchFamily="18" charset="0"/>
              </a:rPr>
              <a:t>20,5</a:t>
            </a:r>
            <a:r>
              <a:rPr lang="tr-TR" sz="1600" b="0" dirty="0"/>
              <a:t>)	: </a:t>
            </a:r>
            <a:r>
              <a:rPr lang="tr-TR" sz="1600" b="0" dirty="0" smtClean="0"/>
              <a:t>24.500 </a:t>
            </a:r>
            <a:r>
              <a:rPr lang="tr-TR" sz="1600" b="0" dirty="0"/>
              <a:t>x %20,5= </a:t>
            </a:r>
            <a:r>
              <a:rPr lang="tr-TR" sz="1600" b="0" dirty="0" smtClean="0"/>
              <a:t>5.022,5 </a:t>
            </a:r>
            <a:r>
              <a:rPr lang="tr-TR" sz="1600" b="0" dirty="0"/>
              <a:t>TL 	</a:t>
            </a:r>
          </a:p>
          <a:p>
            <a:pPr marL="0" lvl="0" indent="0" algn="just" eaLnBrk="1" fontAlgn="auto" hangingPunct="1">
              <a:spcBef>
                <a:spcPts val="300"/>
              </a:spcBef>
              <a:spcAft>
                <a:spcPts val="0"/>
              </a:spcAft>
              <a:buClr>
                <a:srgbClr val="046CA6"/>
              </a:buClr>
              <a:buNone/>
            </a:pPr>
            <a:r>
              <a:rPr lang="tr-TR" sz="1600" b="0" dirty="0"/>
              <a:t>Sigorta primi sigortalı + işveren hissesi toplamı </a:t>
            </a:r>
            <a:r>
              <a:rPr lang="tr-TR" sz="1600" b="0" dirty="0" smtClean="0"/>
              <a:t>:8.452,5 </a:t>
            </a:r>
            <a:r>
              <a:rPr lang="tr-TR" sz="1600" b="0" dirty="0"/>
              <a:t>TL</a:t>
            </a:r>
          </a:p>
          <a:p>
            <a:pPr marL="0" lvl="0" indent="0" algn="just" eaLnBrk="1" fontAlgn="auto" hangingPunct="1">
              <a:spcBef>
                <a:spcPts val="300"/>
              </a:spcBef>
              <a:spcAft>
                <a:spcPts val="0"/>
              </a:spcAft>
              <a:buClr>
                <a:srgbClr val="046CA6"/>
              </a:buClr>
              <a:buNone/>
            </a:pPr>
            <a:r>
              <a:rPr lang="tr-TR" sz="1600" b="0" dirty="0"/>
              <a:t>5 Puanlık İndirim  Tutarı		: </a:t>
            </a:r>
            <a:r>
              <a:rPr lang="tr-TR" sz="1600" b="0" dirty="0" smtClean="0"/>
              <a:t>24.500 </a:t>
            </a:r>
            <a:r>
              <a:rPr lang="tr-TR" sz="1600" b="0" dirty="0"/>
              <a:t>x %5 = </a:t>
            </a:r>
            <a:r>
              <a:rPr lang="tr-TR" sz="1600" b="0" dirty="0" smtClean="0"/>
              <a:t>1.225 </a:t>
            </a:r>
            <a:r>
              <a:rPr lang="tr-TR" sz="1600" b="0" dirty="0"/>
              <a:t>TL</a:t>
            </a:r>
          </a:p>
          <a:p>
            <a:pPr marL="0" lvl="0" indent="0" algn="just" eaLnBrk="1" fontAlgn="auto" hangingPunct="1">
              <a:lnSpc>
                <a:spcPct val="90000"/>
              </a:lnSpc>
              <a:spcBef>
                <a:spcPts val="0"/>
              </a:spcBef>
              <a:spcAft>
                <a:spcPts val="0"/>
              </a:spcAft>
              <a:buClrTx/>
              <a:buNone/>
            </a:pPr>
            <a:r>
              <a:rPr lang="tr-TR" sz="1600" b="0" dirty="0"/>
              <a:t>5 puanlık indirim uygulaması ve asgari ücret desteği sonrası işverenin ödemesi gereken toplam prim tutarı  : </a:t>
            </a:r>
            <a:r>
              <a:rPr lang="tr-TR" sz="1600" b="0" dirty="0" smtClean="0"/>
              <a:t>6.777,5 </a:t>
            </a:r>
            <a:r>
              <a:rPr lang="tr-TR" sz="1600" b="0" dirty="0"/>
              <a:t>TL</a:t>
            </a:r>
          </a:p>
          <a:p>
            <a:pPr algn="just" fontAlgn="auto">
              <a:spcBef>
                <a:spcPts val="0"/>
              </a:spcBef>
              <a:spcAft>
                <a:spcPts val="0"/>
              </a:spcAft>
              <a:buClr>
                <a:srgbClr val="046CA6"/>
              </a:buClr>
              <a:buSzPct val="100000"/>
            </a:pPr>
            <a:endParaRPr lang="tr-TR" altLang="tr-TR" sz="1600" b="0" dirty="0">
              <a:sym typeface="Wingdings" pitchFamily="2" charset="2"/>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graphicFrame>
        <p:nvGraphicFramePr>
          <p:cNvPr id="5" name="Tablo 4"/>
          <p:cNvGraphicFramePr>
            <a:graphicFrameLocks noGrp="1"/>
          </p:cNvGraphicFramePr>
          <p:nvPr>
            <p:extLst/>
          </p:nvPr>
        </p:nvGraphicFramePr>
        <p:xfrm>
          <a:off x="2411760" y="2492896"/>
          <a:ext cx="5907405" cy="921512"/>
        </p:xfrm>
        <a:graphic>
          <a:graphicData uri="http://schemas.openxmlformats.org/drawingml/2006/table">
            <a:tbl>
              <a:tblPr firstRow="1" firstCol="1" bandRow="1">
                <a:tableStyleId>{5C22544A-7EE6-4342-B048-85BDC9FD1C3A}</a:tableStyleId>
              </a:tblPr>
              <a:tblGrid>
                <a:gridCol w="827405">
                  <a:extLst>
                    <a:ext uri="{9D8B030D-6E8A-4147-A177-3AD203B41FA5}">
                      <a16:colId xmlns:a16="http://schemas.microsoft.com/office/drawing/2014/main" val="1669840479"/>
                    </a:ext>
                  </a:extLst>
                </a:gridCol>
                <a:gridCol w="2495550">
                  <a:extLst>
                    <a:ext uri="{9D8B030D-6E8A-4147-A177-3AD203B41FA5}">
                      <a16:colId xmlns:a16="http://schemas.microsoft.com/office/drawing/2014/main" val="1174306644"/>
                    </a:ext>
                  </a:extLst>
                </a:gridCol>
                <a:gridCol w="2584450">
                  <a:extLst>
                    <a:ext uri="{9D8B030D-6E8A-4147-A177-3AD203B41FA5}">
                      <a16:colId xmlns:a16="http://schemas.microsoft.com/office/drawing/2014/main" val="2483298186"/>
                    </a:ext>
                  </a:extLst>
                </a:gridCol>
              </a:tblGrid>
              <a:tr h="418973">
                <a:tc>
                  <a:txBody>
                    <a:bodyPr/>
                    <a:lstStyle/>
                    <a:p>
                      <a:pPr algn="ctr">
                        <a:lnSpc>
                          <a:spcPct val="120000"/>
                        </a:lnSpc>
                        <a:spcBef>
                          <a:spcPts val="600"/>
                        </a:spcBef>
                        <a:spcAft>
                          <a:spcPts val="0"/>
                        </a:spcAft>
                      </a:pPr>
                      <a:r>
                        <a:rPr lang="tr-TR" sz="1200" dirty="0">
                          <a:effectLst/>
                        </a:rPr>
                        <a:t>Destek Tutarı</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500’ün Altında Çalışanı Bulunan İşyeri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500 ve Üzerinde Çalışanı Bulunan İşyeri</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1964007"/>
                  </a:ext>
                </a:extLst>
              </a:tr>
              <a:tr h="227965">
                <a:tc>
                  <a:txBody>
                    <a:bodyPr/>
                    <a:lstStyle/>
                    <a:p>
                      <a:pPr algn="ctr">
                        <a:lnSpc>
                          <a:spcPct val="120000"/>
                        </a:lnSpc>
                        <a:spcBef>
                          <a:spcPts val="600"/>
                        </a:spcBef>
                        <a:spcAft>
                          <a:spcPts val="0"/>
                        </a:spcAft>
                      </a:pPr>
                      <a:r>
                        <a:rPr lang="tr-TR" sz="1200">
                          <a:effectLst/>
                        </a:rPr>
                        <a:t>Günlük</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3,36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6297354"/>
                  </a:ext>
                </a:extLst>
              </a:tr>
              <a:tr h="254635">
                <a:tc>
                  <a:txBody>
                    <a:bodyPr/>
                    <a:lstStyle/>
                    <a:p>
                      <a:pPr algn="ctr">
                        <a:lnSpc>
                          <a:spcPct val="120000"/>
                        </a:lnSpc>
                        <a:spcBef>
                          <a:spcPts val="600"/>
                        </a:spcBef>
                        <a:spcAft>
                          <a:spcPts val="0"/>
                        </a:spcAft>
                      </a:pPr>
                      <a:r>
                        <a:rPr lang="tr-TR" sz="1200" dirty="0">
                          <a:effectLst/>
                        </a:rPr>
                        <a:t>Aylık</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150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101 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679770"/>
                  </a:ext>
                </a:extLst>
              </a:tr>
            </a:tbl>
          </a:graphicData>
        </a:graphic>
      </p:graphicFrame>
    </p:spTree>
    <p:extLst>
      <p:ext uri="{BB962C8B-B14F-4D97-AF65-F5344CB8AC3E}">
        <p14:creationId xmlns:p14="http://schemas.microsoft.com/office/powerpoint/2010/main" val="3782591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2019 </a:t>
            </a:r>
            <a: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t>YILI ASGARİ ÜCRET DESTEĞİ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pPr>
            <a:r>
              <a:rPr lang="tr-TR" sz="1600" u="sng" dirty="0" smtClean="0"/>
              <a:t>KAPSAMDA </a:t>
            </a:r>
            <a:r>
              <a:rPr lang="tr-TR" sz="1600" u="sng" dirty="0"/>
              <a:t>OLANLAR</a:t>
            </a:r>
          </a:p>
          <a:p>
            <a:pPr lvl="0" algn="just" fontAlgn="auto">
              <a:lnSpc>
                <a:spcPct val="90000"/>
              </a:lnSpc>
              <a:spcBef>
                <a:spcPts val="600"/>
              </a:spcBef>
              <a:spcAft>
                <a:spcPts val="600"/>
              </a:spcAft>
              <a:tabLst>
                <a:tab pos="4848225" algn="l"/>
              </a:tabLst>
            </a:pPr>
            <a:r>
              <a:rPr lang="tr-TR" sz="1600" dirty="0"/>
              <a:t>5018 sayılı Kanuna ekli (I) sayılı cetvelde sayılan kamu idareleri dışındaki </a:t>
            </a:r>
            <a:r>
              <a:rPr lang="tr-TR" sz="1600" dirty="0" smtClean="0"/>
              <a:t>işverenler,</a:t>
            </a:r>
          </a:p>
          <a:p>
            <a:pPr lvl="0" algn="just" fontAlgn="auto">
              <a:lnSpc>
                <a:spcPct val="90000"/>
              </a:lnSpc>
              <a:spcBef>
                <a:spcPts val="600"/>
              </a:spcBef>
              <a:spcAft>
                <a:spcPts val="600"/>
              </a:spcAft>
              <a:tabLst>
                <a:tab pos="4848225" algn="l"/>
              </a:tabLst>
            </a:pPr>
            <a:r>
              <a:rPr lang="tr-TR" sz="1600" dirty="0"/>
              <a:t>Uzun vadeli sigorta kollarına (malullük, yaşlılık ve ölüm sigortası) tabi olan </a:t>
            </a:r>
            <a:r>
              <a:rPr lang="tr-TR" sz="1600" dirty="0" smtClean="0"/>
              <a:t>sigortalılar,</a:t>
            </a:r>
          </a:p>
          <a:p>
            <a:pPr marL="0" lvl="0" indent="0" algn="just" fontAlgn="auto">
              <a:lnSpc>
                <a:spcPct val="90000"/>
              </a:lnSpc>
              <a:spcBef>
                <a:spcPts val="600"/>
              </a:spcBef>
              <a:spcAft>
                <a:spcPts val="600"/>
              </a:spcAft>
              <a:buNone/>
              <a:tabLst>
                <a:tab pos="4848225" algn="l"/>
              </a:tabLst>
            </a:pPr>
            <a:endParaRPr lang="tr-TR" sz="1600" u="sng" dirty="0"/>
          </a:p>
          <a:p>
            <a:pPr lvl="0" algn="just" fontAlgn="auto">
              <a:lnSpc>
                <a:spcPct val="90000"/>
              </a:lnSpc>
              <a:spcBef>
                <a:spcPts val="600"/>
              </a:spcBef>
              <a:spcAft>
                <a:spcPts val="600"/>
              </a:spcAft>
              <a:tabLst>
                <a:tab pos="4848225" algn="l"/>
              </a:tabLst>
            </a:pPr>
            <a:r>
              <a:rPr lang="tr-TR" sz="1600" u="sng" dirty="0"/>
              <a:t>KAPSAM DIŞI OLANLAR</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5018 sayılı Kanuna ekli (I) sayılı cetvelde sayılan kamu idareleri</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smtClean="0"/>
              <a:t>Uzun </a:t>
            </a:r>
            <a:r>
              <a:rPr lang="tr-TR" sz="1600" dirty="0"/>
              <a:t>vadeli sigorta kollarına (malullük, yaşlılık ve ölüm sigortası) tabi olan sigortalılar dışındakiler,</a:t>
            </a:r>
          </a:p>
          <a:p>
            <a:pPr marL="28575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2018 yılının aynı ayında uzun vadeli sigorta kollarından bildirilen ve günlük sigorta primine esas kazanç tutarı </a:t>
            </a:r>
            <a:r>
              <a:rPr lang="tr-TR" sz="1600" dirty="0" smtClean="0"/>
              <a:t>102 </a:t>
            </a:r>
            <a:r>
              <a:rPr lang="tr-TR" sz="1600" dirty="0"/>
              <a:t>TL, toplu iş sözleşmesi uygulanan işyerlerinde 203 TL  ve linyit ve taşkömürü işyerlerinde 271 TL üstünde olan </a:t>
            </a:r>
            <a:r>
              <a:rPr lang="tr-TR" sz="1600" dirty="0" smtClean="0"/>
              <a:t>sigortalılar,</a:t>
            </a:r>
            <a:endParaRPr lang="tr-TR" sz="1600" dirty="0"/>
          </a:p>
          <a:p>
            <a:pPr marL="0" lvl="0" indent="0" algn="just" fontAlgn="auto">
              <a:lnSpc>
                <a:spcPct val="90000"/>
              </a:lnSpc>
              <a:spcBef>
                <a:spcPts val="600"/>
              </a:spcBef>
              <a:spcAft>
                <a:spcPts val="600"/>
              </a:spcAft>
              <a:buNone/>
              <a:tabLst>
                <a:tab pos="4848225" algn="l"/>
              </a:tabLst>
            </a:pPr>
            <a:r>
              <a:rPr lang="tr-TR" sz="1600" dirty="0" smtClean="0"/>
              <a:t> </a:t>
            </a:r>
            <a:endParaRPr lang="tr-TR" sz="1600" dirty="0"/>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11220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r>
              <a:rPr lang="tr-TR" b="1" kern="1200" dirty="0" smtClean="0">
                <a:ea typeface="+mn-ea"/>
                <a:cs typeface="+mn-cs"/>
              </a:rPr>
              <a:t/>
            </a:r>
            <a:br>
              <a:rPr lang="tr-TR" b="1" kern="1200" dirty="0" smtClean="0">
                <a:ea typeface="+mn-ea"/>
                <a:cs typeface="+mn-cs"/>
              </a:rPr>
            </a:br>
            <a:r>
              <a:rPr lang="tr-TR" b="1" kern="1200" dirty="0" smtClean="0">
                <a:ea typeface="+mn-ea"/>
                <a:cs typeface="+mn-cs"/>
              </a:rPr>
              <a:t/>
            </a:r>
            <a:br>
              <a:rPr lang="tr-TR" b="1" kern="1200" dirty="0" smtClean="0">
                <a:ea typeface="+mn-ea"/>
                <a:cs typeface="+mn-cs"/>
              </a:rPr>
            </a:br>
            <a:r>
              <a:rPr lang="tr-TR" altLang="tr-TR" sz="2200" b="1" kern="1200" dirty="0" smtClean="0">
                <a:latin typeface="Calibri"/>
                <a:ea typeface="+mn-ea"/>
                <a:cs typeface="Arial" pitchFamily="34" charset="0"/>
              </a:rPr>
              <a:t>YARARLANMA </a:t>
            </a:r>
            <a:r>
              <a:rPr lang="tr-TR" altLang="tr-TR" sz="2200" b="1" kern="1200" dirty="0">
                <a:latin typeface="Calibri"/>
                <a:ea typeface="+mn-ea"/>
                <a:cs typeface="Arial" pitchFamily="34" charset="0"/>
              </a:rPr>
              <a:t>ŞARTLARI</a:t>
            </a:r>
            <a:r>
              <a:rPr lang="tr-TR" altLang="tr-TR" sz="2200" b="1" kern="1200" dirty="0">
                <a:solidFill>
                  <a:srgbClr val="000000"/>
                </a:solidFill>
                <a:latin typeface="Calibri"/>
                <a:ea typeface="+mn-ea"/>
                <a:cs typeface="Arial" pitchFamily="34" charset="0"/>
              </a:rPr>
              <a:t/>
            </a:r>
            <a:br>
              <a:rPr lang="tr-TR" altLang="tr-TR" sz="2200" b="1" kern="1200" dirty="0">
                <a:solidFill>
                  <a:srgbClr val="000000"/>
                </a:solidFill>
                <a:latin typeface="Calibri"/>
                <a:ea typeface="+mn-ea"/>
                <a:cs typeface="Arial" pitchFamily="34" charset="0"/>
              </a:rPr>
            </a:br>
            <a:r>
              <a:rPr lang="tr-TR" sz="2200" b="1" kern="1200" dirty="0">
                <a:solidFill>
                  <a:prstClr val="black"/>
                </a:solidFill>
                <a:ea typeface="+mn-ea"/>
                <a:cs typeface="+mn-cs"/>
              </a:rPr>
              <a:t/>
            </a:r>
            <a:br>
              <a:rPr lang="tr-TR" sz="2200" b="1" kern="1200" dirty="0">
                <a:solidFill>
                  <a:prstClr val="black"/>
                </a:solidFill>
                <a:ea typeface="+mn-ea"/>
                <a:cs typeface="+mn-cs"/>
              </a:rPr>
            </a:br>
            <a:endParaRPr lang="tr-TR" altLang="tr-TR" sz="2200" b="1" dirty="0" smtClean="0">
              <a:cs typeface="Arial" charset="0"/>
            </a:endParaRPr>
          </a:p>
        </p:txBody>
      </p:sp>
      <p:sp>
        <p:nvSpPr>
          <p:cNvPr id="20482"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20483" name="İçerik Yer Tutucusu 2"/>
          <p:cNvSpPr>
            <a:spLocks noGrp="1"/>
          </p:cNvSpPr>
          <p:nvPr>
            <p:ph idx="4294967295"/>
          </p:nvPr>
        </p:nvSpPr>
        <p:spPr bwMode="auto">
          <a:xfrm>
            <a:off x="179513" y="692696"/>
            <a:ext cx="8784976" cy="5736679"/>
          </a:xfrm>
          <a:prstGeom prst="rect">
            <a:avLst/>
          </a:prstGeom>
          <a:noFill/>
          <a:ln>
            <a:miter lim="800000"/>
            <a:headEnd/>
            <a:tailEnd/>
          </a:ln>
        </p:spPr>
        <p:txBody>
          <a:bodyPr/>
          <a:lstStyle/>
          <a:p>
            <a:pPr marL="0" lvl="0" indent="0" algn="just" eaLnBrk="1" fontAlgn="auto" hangingPunct="1">
              <a:lnSpc>
                <a:spcPct val="90000"/>
              </a:lnSpc>
              <a:spcBef>
                <a:spcPts val="600"/>
              </a:spcBef>
              <a:spcAft>
                <a:spcPts val="600"/>
              </a:spcAft>
              <a:buClrTx/>
              <a:buNone/>
              <a:tabLst>
                <a:tab pos="4848225" algn="l"/>
              </a:tabLst>
            </a:pPr>
            <a:endParaRPr lang="tr-TR" altLang="tr-TR" sz="1600" kern="1200" dirty="0" smtClean="0">
              <a:latin typeface="Calibri"/>
              <a:cs typeface="Arial" pitchFamily="34" charset="0"/>
            </a:endParaRP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smtClean="0">
                <a:latin typeface="Calibri"/>
                <a:cs typeface="Arial" pitchFamily="34" charset="0"/>
              </a:rPr>
              <a:t>Aylık </a:t>
            </a:r>
            <a:r>
              <a:rPr lang="tr-TR" altLang="tr-TR" sz="1600" b="0" kern="1200" dirty="0">
                <a:latin typeface="Calibri"/>
                <a:cs typeface="Arial" pitchFamily="34" charset="0"/>
              </a:rPr>
              <a:t>prim ve hizmet belgelerinin 06486 kanun numarası seçilmek suretiyle düzenlenerek </a:t>
            </a:r>
            <a:r>
              <a:rPr lang="tr-TR" altLang="tr-TR" sz="1600" kern="1200" dirty="0">
                <a:latin typeface="Calibri"/>
                <a:cs typeface="Arial" pitchFamily="34" charset="0"/>
              </a:rPr>
              <a:t>yasal süresi içinde Kuruma </a:t>
            </a:r>
            <a:r>
              <a:rPr lang="tr-TR" altLang="tr-TR" sz="1600" kern="1200" dirty="0" smtClean="0">
                <a:latin typeface="Calibri"/>
                <a:cs typeface="Arial" pitchFamily="34" charset="0"/>
              </a:rPr>
              <a:t>verilmesi,</a:t>
            </a: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smtClean="0">
                <a:latin typeface="Calibri"/>
                <a:cs typeface="Arial" pitchFamily="34" charset="0"/>
              </a:rPr>
              <a:t>Sigorta </a:t>
            </a:r>
            <a:r>
              <a:rPr lang="tr-TR" altLang="tr-TR" sz="1600" b="0" kern="1200" dirty="0">
                <a:latin typeface="Calibri"/>
                <a:cs typeface="Arial" pitchFamily="34" charset="0"/>
              </a:rPr>
              <a:t>primi tutarlarının </a:t>
            </a:r>
            <a:r>
              <a:rPr lang="tr-TR" altLang="tr-TR" sz="1600" b="0" kern="1200" dirty="0" smtClean="0">
                <a:latin typeface="Calibri"/>
                <a:cs typeface="Arial" pitchFamily="34" charset="0"/>
              </a:rPr>
              <a:t>Hazine ve Maliye Bakanlığınca </a:t>
            </a:r>
            <a:r>
              <a:rPr lang="tr-TR" altLang="tr-TR" sz="1600" b="0" kern="1200" dirty="0">
                <a:latin typeface="Calibri"/>
                <a:cs typeface="Arial" pitchFamily="34" charset="0"/>
              </a:rPr>
              <a:t>karşılanmayan kısmının </a:t>
            </a:r>
            <a:r>
              <a:rPr lang="tr-TR" altLang="tr-TR" sz="1600" kern="1200" dirty="0">
                <a:latin typeface="Calibri"/>
                <a:cs typeface="Arial" pitchFamily="34" charset="0"/>
              </a:rPr>
              <a:t>yasal süresi içinde ödenmiş</a:t>
            </a:r>
            <a:r>
              <a:rPr lang="tr-TR" altLang="tr-TR" sz="1600" b="0" kern="1200" dirty="0">
                <a:latin typeface="Calibri"/>
                <a:cs typeface="Arial" pitchFamily="34" charset="0"/>
              </a:rPr>
              <a:t> olması</a:t>
            </a:r>
            <a:r>
              <a:rPr lang="tr-TR" altLang="tr-TR" sz="1600" b="0" kern="1200" dirty="0" smtClean="0">
                <a:latin typeface="Calibri"/>
                <a:cs typeface="Arial" pitchFamily="34" charset="0"/>
              </a:rPr>
              <a:t>,</a:t>
            </a:r>
            <a:endParaRPr lang="tr-TR" altLang="tr-TR" sz="1600" b="0" kern="1200" dirty="0">
              <a:latin typeface="Calibri"/>
              <a:cs typeface="Arial" pitchFamily="34" charset="0"/>
            </a:endParaRPr>
          </a:p>
          <a:p>
            <a:pPr lvl="0" algn="just" eaLnBrk="1" fontAlgn="auto" hangingPunct="1">
              <a:spcBef>
                <a:spcPts val="0"/>
              </a:spcBef>
              <a:spcAft>
                <a:spcPts val="0"/>
              </a:spcAft>
              <a:buClrTx/>
              <a:buFont typeface="Wingdings" pitchFamily="2" charset="2"/>
              <a:buChar char="v"/>
            </a:pPr>
            <a:r>
              <a:rPr lang="tr-TR" altLang="tr-TR" sz="1600" b="0" kern="1200" dirty="0" smtClean="0">
                <a:latin typeface="Calibri"/>
                <a:cs typeface="Arial" pitchFamily="34" charset="0"/>
              </a:rPr>
              <a:t>Kuruma sigorta primi, işsizlik sigortası primi, </a:t>
            </a:r>
            <a:r>
              <a:rPr lang="tr-TR" altLang="tr-TR" sz="1600" b="0" kern="1200" dirty="0">
                <a:latin typeface="Calibri"/>
                <a:cs typeface="Arial" pitchFamily="34" charset="0"/>
              </a:rPr>
              <a:t>idari para cezası ve bunlara ilişkin gecikme cezası ve gecikme zammı borçlarının bulunmaması ya da bu borçların </a:t>
            </a:r>
            <a:r>
              <a:rPr lang="tr-TR" altLang="tr-TR" sz="1600" b="0" kern="1200" dirty="0" smtClean="0">
                <a:latin typeface="Calibri"/>
                <a:cs typeface="Arial" pitchFamily="34" charset="0"/>
              </a:rPr>
              <a:t>yapılandırılmış </a:t>
            </a:r>
            <a:r>
              <a:rPr lang="tr-TR" altLang="tr-TR" sz="1600" b="0" kern="1200" dirty="0">
                <a:latin typeface="Calibri"/>
                <a:cs typeface="Arial" pitchFamily="34" charset="0"/>
              </a:rPr>
              <a:t>veya </a:t>
            </a:r>
            <a:r>
              <a:rPr lang="tr-TR" altLang="tr-TR" sz="1600" kern="1200" dirty="0" smtClean="0">
                <a:latin typeface="Calibri"/>
                <a:cs typeface="Arial" pitchFamily="34" charset="0"/>
              </a:rPr>
              <a:t>tecil </a:t>
            </a:r>
            <a:r>
              <a:rPr lang="tr-TR" altLang="tr-TR" sz="1600" kern="1200" dirty="0">
                <a:latin typeface="Calibri"/>
                <a:cs typeface="Arial" pitchFamily="34" charset="0"/>
              </a:rPr>
              <a:t>ve taksitlendirilmiş </a:t>
            </a:r>
            <a:r>
              <a:rPr lang="tr-TR" altLang="tr-TR" sz="1600" b="0" kern="1200" dirty="0">
                <a:latin typeface="Calibri"/>
                <a:cs typeface="Arial" pitchFamily="34" charset="0"/>
              </a:rPr>
              <a:t>olması</a:t>
            </a:r>
            <a:r>
              <a:rPr lang="tr-TR" altLang="tr-TR" sz="1600" b="0" kern="1200" dirty="0" smtClean="0">
                <a:latin typeface="Calibri"/>
                <a:cs typeface="Arial" pitchFamily="34" charset="0"/>
              </a:rPr>
              <a:t>,</a:t>
            </a:r>
          </a:p>
          <a:p>
            <a:pPr marL="0" lvl="0" indent="0" algn="just" eaLnBrk="1" fontAlgn="auto" hangingPunct="1">
              <a:spcBef>
                <a:spcPts val="0"/>
              </a:spcBef>
              <a:spcAft>
                <a:spcPts val="0"/>
              </a:spcAft>
              <a:buClrTx/>
              <a:buNone/>
            </a:pPr>
            <a:endParaRPr lang="tr-TR" altLang="tr-TR" sz="1600" b="0" kern="1200" dirty="0">
              <a:latin typeface="Calibri"/>
              <a:cs typeface="Arial" pitchFamily="34" charset="0"/>
            </a:endParaRPr>
          </a:p>
          <a:p>
            <a:pPr lvl="0" algn="just" eaLnBrk="1" fontAlgn="auto" hangingPunct="1">
              <a:spcBef>
                <a:spcPts val="0"/>
              </a:spcBef>
              <a:spcAft>
                <a:spcPts val="0"/>
              </a:spcAft>
              <a:buClrTx/>
              <a:buFont typeface="Wingdings" pitchFamily="2" charset="2"/>
              <a:buChar char="v"/>
            </a:pPr>
            <a:r>
              <a:rPr lang="tr-TR" altLang="tr-TR" sz="1600" b="0" kern="1200" dirty="0">
                <a:latin typeface="Calibri"/>
                <a:cs typeface="Arial" pitchFamily="34" charset="0"/>
              </a:rPr>
              <a:t>Çalıştırdığı kişileri </a:t>
            </a:r>
            <a:r>
              <a:rPr lang="tr-TR" altLang="tr-TR" sz="1600" kern="1200" dirty="0">
                <a:latin typeface="Calibri"/>
                <a:cs typeface="Arial" pitchFamily="34" charset="0"/>
              </a:rPr>
              <a:t>sigortalı olarak bildirmediğine </a:t>
            </a:r>
            <a:r>
              <a:rPr lang="tr-TR" altLang="tr-TR" sz="1600" b="0" kern="1200" dirty="0">
                <a:latin typeface="Calibri"/>
                <a:cs typeface="Arial" pitchFamily="34" charset="0"/>
              </a:rPr>
              <a:t>veya bildirilen sigortalıları </a:t>
            </a:r>
            <a:r>
              <a:rPr lang="tr-TR" altLang="tr-TR" sz="1600" kern="1200" dirty="0">
                <a:latin typeface="Calibri"/>
                <a:cs typeface="Arial" pitchFamily="34" charset="0"/>
              </a:rPr>
              <a:t>fiilen çalıştırmadığına</a:t>
            </a:r>
            <a:r>
              <a:rPr lang="tr-TR" altLang="tr-TR" sz="1600" b="0" kern="1200" dirty="0">
                <a:latin typeface="Calibri"/>
                <a:cs typeface="Arial" pitchFamily="34" charset="0"/>
              </a:rPr>
              <a:t> yönelik tespitin olmaması, </a:t>
            </a:r>
          </a:p>
          <a:p>
            <a:pPr marL="0" lvl="0" indent="0" algn="just" eaLnBrk="1" fontAlgn="auto" hangingPunct="1">
              <a:spcBef>
                <a:spcPts val="0"/>
              </a:spcBef>
              <a:spcAft>
                <a:spcPts val="0"/>
              </a:spcAft>
              <a:buClrTx/>
              <a:buNone/>
            </a:pPr>
            <a:r>
              <a:rPr lang="tr-TR" altLang="tr-TR" sz="1600" b="0" kern="1200" dirty="0" smtClean="0">
                <a:latin typeface="Calibri"/>
                <a:cs typeface="Arial" pitchFamily="34" charset="0"/>
              </a:rPr>
              <a:t>                </a:t>
            </a:r>
          </a:p>
          <a:p>
            <a:pPr marL="0" lvl="0" indent="0" algn="just" eaLnBrk="1" fontAlgn="auto" hangingPunct="1">
              <a:spcBef>
                <a:spcPts val="0"/>
              </a:spcBef>
              <a:spcAft>
                <a:spcPts val="0"/>
              </a:spcAft>
              <a:buClrTx/>
              <a:buNone/>
            </a:pPr>
            <a:r>
              <a:rPr lang="tr-TR" altLang="tr-TR" sz="1600" b="0" kern="1200" dirty="0">
                <a:latin typeface="Calibri"/>
                <a:cs typeface="Arial" pitchFamily="34" charset="0"/>
              </a:rPr>
              <a:t> </a:t>
            </a:r>
            <a:r>
              <a:rPr lang="tr-TR" altLang="tr-TR" sz="1600" b="0" kern="1200" dirty="0" smtClean="0">
                <a:latin typeface="Calibri"/>
                <a:cs typeface="Arial" pitchFamily="34" charset="0"/>
              </a:rPr>
              <a:t>       gerekmektedir.</a:t>
            </a:r>
          </a:p>
          <a:p>
            <a:pPr marL="0" lvl="0" indent="0" algn="just" eaLnBrk="1" fontAlgn="auto" hangingPunct="1">
              <a:spcBef>
                <a:spcPts val="0"/>
              </a:spcBef>
              <a:spcAft>
                <a:spcPts val="0"/>
              </a:spcAft>
              <a:buClrTx/>
              <a:buNone/>
            </a:pPr>
            <a:endParaRPr lang="tr-TR" altLang="tr-TR" sz="1600" b="0" kern="1200" dirty="0" smtClean="0">
              <a:latin typeface="Calibri"/>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23426" y="44624"/>
            <a:ext cx="4752528" cy="706419"/>
          </a:xfrm>
        </p:spPr>
        <p:txBody>
          <a:bodyPr/>
          <a:lstStyle/>
          <a:p>
            <a:pPr algn="ctr"/>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GÜNLÜK ASGARİ ÜCRET DESTEK </a:t>
            </a:r>
            <a:b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TUTARININ BELİRLENMESİ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23528" y="1124744"/>
            <a:ext cx="8352928" cy="5453798"/>
          </a:xfrm>
        </p:spPr>
        <p:txBody>
          <a:bodyPr/>
          <a:lstStyle/>
          <a:p>
            <a:pPr algn="just">
              <a:buFont typeface="Wingdings" panose="05000000000000000000" pitchFamily="2" charset="2"/>
              <a:buChar char="v"/>
            </a:pPr>
            <a:r>
              <a:rPr lang="tr-TR" b="0" dirty="0" smtClean="0"/>
              <a:t>2019 </a:t>
            </a:r>
            <a:r>
              <a:rPr lang="tr-TR" b="0" dirty="0"/>
              <a:t>yılından önce tescil edilen işyerleri için sigortalı sayısının belirlenmesinde 2018/ Ocak ila 2018/Kasım ayında bildirilen sigortalı sayısının ortalaması esas alınacaktır. </a:t>
            </a:r>
            <a:endParaRPr lang="tr-TR" b="0" dirty="0" smtClean="0"/>
          </a:p>
          <a:p>
            <a:pPr algn="just">
              <a:buFont typeface="Wingdings" panose="05000000000000000000" pitchFamily="2" charset="2"/>
              <a:buChar char="v"/>
            </a:pPr>
            <a:endParaRPr lang="tr-TR" b="0" dirty="0" smtClean="0"/>
          </a:p>
          <a:p>
            <a:pPr algn="just">
              <a:buFont typeface="Wingdings" panose="05000000000000000000" pitchFamily="2" charset="2"/>
              <a:buChar char="v"/>
            </a:pPr>
            <a:r>
              <a:rPr lang="tr-TR" b="0" dirty="0" smtClean="0"/>
              <a:t>2019 </a:t>
            </a:r>
            <a:r>
              <a:rPr lang="tr-TR" b="0" dirty="0"/>
              <a:t>yılında tescil edilen işyerleri için sigortalı sayısının belirlenmesinde bildirim yapılan aydaki sigortalı sayısı dikkate </a:t>
            </a:r>
            <a:r>
              <a:rPr lang="tr-TR" b="0" dirty="0" smtClean="0"/>
              <a:t>alınacaktır.</a:t>
            </a:r>
            <a:endParaRPr lang="tr-TR" sz="1600" b="0" dirty="0"/>
          </a:p>
          <a:p>
            <a:pPr marL="0" indent="0">
              <a:buNone/>
            </a:pPr>
            <a:endParaRPr lang="tr-TR" sz="1600" dirty="0" smtClean="0"/>
          </a:p>
          <a:p>
            <a:pPr marL="0" indent="0" algn="just">
              <a:buNone/>
            </a:pPr>
            <a:r>
              <a:rPr lang="tr-TR" sz="1600" dirty="0"/>
              <a:t>ÖRNEK: </a:t>
            </a:r>
            <a:r>
              <a:rPr lang="tr-TR" sz="1600" b="0" dirty="0" smtClean="0"/>
              <a:t>2018</a:t>
            </a:r>
            <a:r>
              <a:rPr lang="tr-TR" sz="1600" b="0" dirty="0"/>
              <a:t>/ Ocak ila 2018/Kasım ayında bildirilen sigortalı sayısının </a:t>
            </a:r>
            <a:r>
              <a:rPr lang="tr-TR" sz="1600" b="0" dirty="0" smtClean="0"/>
              <a:t>ortalamasının 500 olması halinde </a:t>
            </a:r>
            <a:r>
              <a:rPr lang="tr-TR" sz="1600" b="0" dirty="0"/>
              <a:t>günlük asgari ücret destek </a:t>
            </a:r>
            <a:r>
              <a:rPr lang="tr-TR" sz="1600" b="0" dirty="0" smtClean="0"/>
              <a:t>tutarı 3,36 TL </a:t>
            </a:r>
            <a:r>
              <a:rPr lang="tr-TR" sz="1600" b="0" dirty="0"/>
              <a:t>olacaktır</a:t>
            </a:r>
            <a:r>
              <a:rPr lang="tr-TR" sz="1600" b="0" dirty="0" smtClean="0"/>
              <a:t>.</a:t>
            </a:r>
          </a:p>
          <a:p>
            <a:pPr marL="0" indent="0" algn="just">
              <a:buNone/>
            </a:pPr>
            <a:endParaRPr lang="tr-TR" sz="1600" b="0" dirty="0"/>
          </a:p>
          <a:p>
            <a:pPr marL="0" indent="0" algn="just">
              <a:buNone/>
            </a:pPr>
            <a:r>
              <a:rPr lang="tr-TR" sz="1600" dirty="0" smtClean="0"/>
              <a:t>ÖRNEK: </a:t>
            </a:r>
            <a:r>
              <a:rPr lang="tr-TR" sz="1600" b="0" dirty="0" smtClean="0"/>
              <a:t>1.2.2019 tarihinde tescil </a:t>
            </a:r>
            <a:r>
              <a:rPr lang="tr-TR" sz="1600" b="0" dirty="0"/>
              <a:t>edilen işyerinin </a:t>
            </a:r>
            <a:r>
              <a:rPr lang="tr-TR" sz="1600" b="0" dirty="0" smtClean="0"/>
              <a:t>2019/Şubat </a:t>
            </a:r>
            <a:r>
              <a:rPr lang="tr-TR" sz="1600" b="0" dirty="0"/>
              <a:t>ayında uzun vadeli sigorta kollarından bildirimi yapılan sigortalı sayısının </a:t>
            </a:r>
            <a:r>
              <a:rPr lang="tr-TR" sz="1600" b="0" dirty="0" smtClean="0"/>
              <a:t>495 </a:t>
            </a:r>
            <a:r>
              <a:rPr lang="tr-TR" sz="1600" b="0" dirty="0"/>
              <a:t>olması durumunda </a:t>
            </a:r>
            <a:r>
              <a:rPr lang="tr-TR" sz="1600" b="0" dirty="0" smtClean="0"/>
              <a:t>günlük asgari </a:t>
            </a:r>
            <a:r>
              <a:rPr lang="tr-TR" sz="1600" b="0" dirty="0"/>
              <a:t>ücret destek </a:t>
            </a:r>
            <a:r>
              <a:rPr lang="tr-TR" sz="1600" b="0" dirty="0" smtClean="0"/>
              <a:t>tutarı 5,00 TL olacaktır.</a:t>
            </a: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75437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endParaRPr lang="tr-TR" sz="1600" b="0" dirty="0" smtClean="0"/>
          </a:p>
          <a:p>
            <a:pPr marL="0" indent="0" algn="just">
              <a:buNone/>
            </a:pPr>
            <a:r>
              <a:rPr lang="tr-TR" sz="1600" i="1" dirty="0" smtClean="0"/>
              <a:t>1.1.2019 </a:t>
            </a:r>
            <a:r>
              <a:rPr lang="tr-TR" sz="1600" i="1" dirty="0"/>
              <a:t>tarihinden önce tescil edilmiş olan işyerlerinin asgari ücret desteğinden yararlanması için;</a:t>
            </a:r>
          </a:p>
          <a:p>
            <a:pPr algn="just">
              <a:buFont typeface="Wingdings" panose="05000000000000000000" pitchFamily="2" charset="2"/>
              <a:buChar char="v"/>
            </a:pPr>
            <a:r>
              <a:rPr lang="tr-TR" sz="1600" b="0" dirty="0" smtClean="0"/>
              <a:t>2019 </a:t>
            </a:r>
            <a:r>
              <a:rPr lang="tr-TR" sz="1600" b="0" dirty="0"/>
              <a:t>yılına ait aylık prim ve hizmet </a:t>
            </a:r>
            <a:r>
              <a:rPr lang="tr-TR" sz="1600" b="0" dirty="0" smtClean="0"/>
              <a:t>belgelerinin </a:t>
            </a:r>
            <a:r>
              <a:rPr lang="tr-TR" sz="1600" b="0" dirty="0"/>
              <a:t>veya muhtasar ve prim hizmet </a:t>
            </a:r>
            <a:r>
              <a:rPr lang="tr-TR" sz="1600" b="0" dirty="0" smtClean="0"/>
              <a:t>beyannamelerinin </a:t>
            </a:r>
            <a:r>
              <a:rPr lang="tr-TR" sz="1600" b="0" dirty="0"/>
              <a:t>yasal süresinde verilmesi</a:t>
            </a:r>
            <a:r>
              <a:rPr lang="tr-TR" sz="1600" b="0" dirty="0" smtClean="0"/>
              <a:t>,</a:t>
            </a:r>
          </a:p>
          <a:p>
            <a:pPr marL="0" indent="0" algn="just">
              <a:buNone/>
            </a:pPr>
            <a:endParaRPr lang="tr-TR" sz="1600" b="0" dirty="0"/>
          </a:p>
          <a:p>
            <a:pPr algn="just">
              <a:buFont typeface="Wingdings" panose="05000000000000000000" pitchFamily="2" charset="2"/>
              <a:buChar char="v"/>
            </a:pPr>
            <a:r>
              <a:rPr lang="tr-TR" sz="1600" b="0" dirty="0" smtClean="0"/>
              <a:t>2019/Ocak </a:t>
            </a:r>
            <a:r>
              <a:rPr lang="tr-TR" sz="1600" b="0" dirty="0"/>
              <a:t>ila 2019/Aralık </a:t>
            </a:r>
            <a:r>
              <a:rPr lang="tr-TR" sz="1600" b="0" dirty="0" smtClean="0"/>
              <a:t>aylarında/dönemlerinde bildirilen sigortalı </a:t>
            </a:r>
            <a:r>
              <a:rPr lang="tr-TR" sz="1600" b="0" dirty="0"/>
              <a:t>sayısının </a:t>
            </a:r>
            <a:r>
              <a:rPr lang="tr-TR" sz="1600" b="0" dirty="0" smtClean="0"/>
              <a:t>2018/Ocak </a:t>
            </a:r>
            <a:r>
              <a:rPr lang="tr-TR" sz="1600" b="0" dirty="0"/>
              <a:t>ila </a:t>
            </a:r>
            <a:r>
              <a:rPr lang="tr-TR" sz="1600" b="0" dirty="0" smtClean="0"/>
              <a:t>2018/Kasım aylarında/dönemlerinde en az bildirim yapılan aydaki/dönemdeki sigortalı sayısından az olmaması</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2019 </a:t>
            </a:r>
            <a:r>
              <a:rPr lang="tr-TR" sz="1600" b="0" dirty="0"/>
              <a:t>yılı için </a:t>
            </a:r>
            <a:r>
              <a:rPr lang="tr-TR" sz="1600" b="0" dirty="0" smtClean="0"/>
              <a:t>çalıştırılan </a:t>
            </a:r>
            <a:r>
              <a:rPr lang="tr-TR" sz="1600" b="0" dirty="0"/>
              <a:t>kişilerin sigorta primine esas kazançlarının tam olarak bildirilmesi,</a:t>
            </a:r>
          </a:p>
          <a:p>
            <a:pPr marL="0" indent="0" algn="just">
              <a:buNone/>
            </a:pPr>
            <a:endParaRPr lang="tr-TR" sz="1600" b="0" dirty="0"/>
          </a:p>
          <a:p>
            <a:pPr marL="0" indent="0" algn="just">
              <a:buNone/>
            </a:pPr>
            <a:r>
              <a:rPr lang="tr-TR" sz="1600" b="0" dirty="0" smtClean="0"/>
              <a:t>         gerekmektedir</a:t>
            </a:r>
            <a:r>
              <a:rPr lang="tr-TR" sz="1600" b="0" dirty="0"/>
              <a:t>.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59833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endParaRPr lang="tr-TR" sz="1600" b="0" dirty="0" smtClean="0"/>
          </a:p>
          <a:p>
            <a:pPr marL="0" indent="0" algn="just">
              <a:buNone/>
            </a:pPr>
            <a:r>
              <a:rPr lang="tr-TR" sz="1600" i="1" dirty="0"/>
              <a:t>2019 yılı içinde ilk defa tescil edilen işyerlerinin asgari ücret desteğinden </a:t>
            </a:r>
            <a:r>
              <a:rPr lang="tr-TR" sz="1600" i="1" dirty="0" smtClean="0"/>
              <a:t>yararlanması için;</a:t>
            </a:r>
            <a:endParaRPr lang="tr-TR" sz="1600" i="1" dirty="0"/>
          </a:p>
          <a:p>
            <a:pPr algn="just">
              <a:buFont typeface="Wingdings" panose="05000000000000000000" pitchFamily="2" charset="2"/>
              <a:buChar char="v"/>
            </a:pPr>
            <a:r>
              <a:rPr lang="tr-TR" sz="1600" b="0" dirty="0"/>
              <a:t>2019 yılına ait aylık prim ve hizmet </a:t>
            </a:r>
            <a:r>
              <a:rPr lang="tr-TR" sz="1600" b="0" dirty="0" smtClean="0"/>
              <a:t>belgelerinin </a:t>
            </a:r>
            <a:r>
              <a:rPr lang="tr-TR" sz="1600" b="0" dirty="0"/>
              <a:t>veya muhtasar ve prim hizmet </a:t>
            </a:r>
            <a:r>
              <a:rPr lang="tr-TR" sz="1600" b="0" dirty="0" smtClean="0"/>
              <a:t>beyannamelerinin </a:t>
            </a:r>
            <a:r>
              <a:rPr lang="tr-TR" sz="1600" b="0" dirty="0"/>
              <a:t>yasal süresinde verilmesi</a:t>
            </a:r>
            <a:r>
              <a:rPr lang="tr-TR" sz="1600" b="0" dirty="0" smtClean="0"/>
              <a:t>,</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Cari </a:t>
            </a:r>
            <a:r>
              <a:rPr lang="tr-TR" sz="1600" b="0" dirty="0"/>
              <a:t>ay primlerinin yasal süresi içinde ödenmesi</a:t>
            </a:r>
            <a:r>
              <a:rPr lang="tr-TR" sz="1600" b="0" dirty="0" smtClean="0"/>
              <a:t>,</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Kuruma </a:t>
            </a:r>
            <a:r>
              <a:rPr lang="tr-TR" sz="1600" b="0" dirty="0"/>
              <a:t>prim, idari para cezası ile bunlara ilişkin gecikme cezası ve gecikme zammı borcunun bulunmaması veya söz konusu borcun 6183 sayılı Kanunun 48 inci maddesine göre taksitlendirilmiş olması</a:t>
            </a:r>
            <a:r>
              <a:rPr lang="tr-TR" sz="1600" b="0" dirty="0" smtClean="0"/>
              <a:t>,</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2019 </a:t>
            </a:r>
            <a:r>
              <a:rPr lang="tr-TR" sz="1600" b="0" dirty="0"/>
              <a:t>yılı için çalıştırılan kişilerin sigortalı olarak bildirmesi, bildirilen sigortalıların fiilen çalıştırılması ve prime esas kazançlarının eksik bildirilmemesi,</a:t>
            </a:r>
          </a:p>
          <a:p>
            <a:pPr marL="0" indent="0" algn="just">
              <a:buNone/>
            </a:pPr>
            <a:r>
              <a:rPr lang="tr-TR" sz="1600" b="0" dirty="0" smtClean="0"/>
              <a:t>        </a:t>
            </a:r>
          </a:p>
          <a:p>
            <a:pPr marL="0" indent="0" algn="just">
              <a:buNone/>
            </a:pPr>
            <a:r>
              <a:rPr lang="tr-TR" sz="1600" b="0" dirty="0"/>
              <a:t> </a:t>
            </a:r>
            <a:r>
              <a:rPr lang="tr-TR" sz="1600" b="0" dirty="0" smtClean="0"/>
              <a:t>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7477001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POTANSİYEL TEŞVİK SORGULAMA EKRANI</a:t>
            </a:r>
            <a:endParaRPr lang="tr-TR"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r>
              <a:rPr lang="tr-TR" sz="1600" b="0" dirty="0" smtClean="0"/>
              <a:t> 	Potansiyel </a:t>
            </a:r>
            <a:r>
              <a:rPr lang="tr-TR" sz="1600" b="0" dirty="0"/>
              <a:t>Teşvik Sorgulama menüsü ile teşvik bazında şartları sağlayan özel sektör işverenlerince istihdamı sağlanacak sigortalının, sigortalı yönünden aranan şartları sağlayıp sağlamadığı, teşvik bazında yaşa, cinsiyete ya da belgeye dayalı hangi teşvikten kaç ay süre ile yararlanılacağının analizinin yapılması hedeflenmiştir.  </a:t>
            </a:r>
          </a:p>
          <a:p>
            <a:endParaRPr lang="tr-TR" sz="1600" b="0" dirty="0" smtClean="0"/>
          </a:p>
          <a:p>
            <a:r>
              <a:rPr lang="tr-TR" sz="1600" b="0" dirty="0"/>
              <a:t> </a:t>
            </a:r>
            <a:r>
              <a:rPr lang="tr-TR" sz="1600" b="0" dirty="0" smtClean="0"/>
              <a:t>	Bu </a:t>
            </a:r>
            <a:r>
              <a:rPr lang="tr-TR" sz="1600" b="0" dirty="0"/>
              <a:t>program ile işe giriş bildirgesi verilmemiş kişiler için sorgulama yapılacağından, işyeri ve sigortalı yönünden aranan şartlar sorgulama işlemi yapılan tarihe göre değerlendirilmektedir. </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6024137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buNone/>
            </a:pPr>
            <a:r>
              <a:rPr lang="tr-TR" sz="1600" b="0" dirty="0" smtClean="0"/>
              <a:t>  	İşveren </a:t>
            </a:r>
            <a:r>
              <a:rPr lang="tr-TR" sz="1600" b="0" dirty="0"/>
              <a:t>Sitemine kullanıcı girişi yapılabilmesi için işyerine ait e-bildirge kullanıcı adı ve şifresi ile güvenlik anahtarı yazılıp giriş yapılmalıdır.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İşveren </a:t>
            </a:r>
            <a:r>
              <a:rPr lang="tr-TR" sz="1600" b="0" dirty="0"/>
              <a:t>– Teşvikler ve Tanımlar linkinin altındaki Potansiyel Teşvik Sorgulama menüsü açılmalıdır.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p:txBody>
      </p:sp>
      <p:pic>
        <p:nvPicPr>
          <p:cNvPr id="4" name="Resim 3"/>
          <p:cNvPicPr/>
          <p:nvPr/>
        </p:nvPicPr>
        <p:blipFill>
          <a:blip r:embed="rId2"/>
          <a:stretch>
            <a:fillRect/>
          </a:stretch>
        </p:blipFill>
        <p:spPr>
          <a:xfrm>
            <a:off x="539552" y="1700808"/>
            <a:ext cx="4824536" cy="1872208"/>
          </a:xfrm>
          <a:prstGeom prst="rect">
            <a:avLst/>
          </a:prstGeom>
        </p:spPr>
      </p:pic>
      <p:pic>
        <p:nvPicPr>
          <p:cNvPr id="5" name="Resim 4"/>
          <p:cNvPicPr/>
          <p:nvPr/>
        </p:nvPicPr>
        <p:blipFill rotWithShape="1">
          <a:blip r:embed="rId3"/>
          <a:srcRect r="56923"/>
          <a:stretch/>
        </p:blipFill>
        <p:spPr>
          <a:xfrm>
            <a:off x="4427984" y="3942602"/>
            <a:ext cx="3278460" cy="2214857"/>
          </a:xfrm>
          <a:prstGeom prst="rect">
            <a:avLst/>
          </a:prstGeom>
        </p:spPr>
      </p:pic>
    </p:spTree>
    <p:extLst>
      <p:ext uri="{BB962C8B-B14F-4D97-AF65-F5344CB8AC3E}">
        <p14:creationId xmlns:p14="http://schemas.microsoft.com/office/powerpoint/2010/main" val="3066206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endParaRPr lang="tr-TR" dirty="0" smtClean="0"/>
          </a:p>
          <a:p>
            <a:pPr marL="0" indent="0">
              <a:buNone/>
            </a:pPr>
            <a:r>
              <a:rPr lang="tr-TR" sz="1600" b="0" dirty="0"/>
              <a:t>	</a:t>
            </a:r>
            <a:r>
              <a:rPr lang="tr-TR" sz="1600" b="0" dirty="0" smtClean="0"/>
              <a:t>Henüz </a:t>
            </a:r>
            <a:r>
              <a:rPr lang="tr-TR" sz="1600" b="0" dirty="0"/>
              <a:t>işe alınmamış olan kişinin </a:t>
            </a:r>
            <a:r>
              <a:rPr lang="tr-TR" sz="1600" b="0" dirty="0" err="1"/>
              <a:t>T.C.kimlik</a:t>
            </a:r>
            <a:r>
              <a:rPr lang="tr-TR" sz="1600" b="0" dirty="0"/>
              <a:t> numarası yazılmalıdır. </a:t>
            </a:r>
            <a:endParaRPr lang="tr-TR" sz="1600" b="0" dirty="0" smtClean="0"/>
          </a:p>
          <a:p>
            <a:endParaRPr lang="tr-TR" sz="1600" b="0" dirty="0"/>
          </a:p>
          <a:p>
            <a:endParaRPr lang="tr-TR" sz="1600" b="0" dirty="0" smtClean="0"/>
          </a:p>
          <a:p>
            <a:endParaRPr lang="tr-TR" sz="1600" b="0" dirty="0"/>
          </a:p>
          <a:p>
            <a:endParaRPr lang="tr-TR" sz="1600" b="0" dirty="0" smtClean="0"/>
          </a:p>
          <a:p>
            <a:endParaRPr lang="tr-TR" sz="1600" b="0" dirty="0"/>
          </a:p>
          <a:p>
            <a:endParaRPr lang="tr-TR" sz="1600" b="0" dirty="0" smtClean="0"/>
          </a:p>
          <a:p>
            <a:endParaRPr lang="tr-TR" sz="1600" b="0" dirty="0"/>
          </a:p>
          <a:p>
            <a:endParaRPr lang="tr-TR" sz="1600" b="0" dirty="0" smtClean="0"/>
          </a:p>
          <a:p>
            <a:pPr marL="0" indent="0">
              <a:buNone/>
            </a:pPr>
            <a:r>
              <a:rPr lang="tr-TR" sz="1600" b="0" dirty="0" smtClean="0"/>
              <a:t>	4447 </a:t>
            </a:r>
            <a:r>
              <a:rPr lang="tr-TR" sz="1600" b="0" dirty="0"/>
              <a:t>sayılı Kanun geçici 10 uncu maddesinde eğitim durumu olup olmadığına göre teşvik süresi değişkenlik göstermesi sebebiyle bu teşvik (06111 kanun numarası) için sorgulama yapılacak ise  zorunlu alan bölümü olan “Eğitim Durumu” bölümünden kişi için uygun olan menü seçilmelidir</a:t>
            </a:r>
            <a:r>
              <a:rPr lang="tr-TR" sz="1600" b="0" dirty="0" smtClean="0"/>
              <a:t>.</a:t>
            </a:r>
          </a:p>
          <a:p>
            <a:pPr marL="0" indent="0">
              <a:buNone/>
            </a:pPr>
            <a:endParaRPr lang="tr-TR" sz="1600" b="0" dirty="0"/>
          </a:p>
        </p:txBody>
      </p:sp>
      <p:pic>
        <p:nvPicPr>
          <p:cNvPr id="4" name="Resim 3"/>
          <p:cNvPicPr/>
          <p:nvPr/>
        </p:nvPicPr>
        <p:blipFill>
          <a:blip r:embed="rId2"/>
          <a:stretch>
            <a:fillRect/>
          </a:stretch>
        </p:blipFill>
        <p:spPr>
          <a:xfrm>
            <a:off x="539552" y="1844824"/>
            <a:ext cx="5760720" cy="1944216"/>
          </a:xfrm>
          <a:prstGeom prst="rect">
            <a:avLst/>
          </a:prstGeom>
        </p:spPr>
      </p:pic>
      <p:pic>
        <p:nvPicPr>
          <p:cNvPr id="5" name="Resim 4"/>
          <p:cNvPicPr/>
          <p:nvPr/>
        </p:nvPicPr>
        <p:blipFill rotWithShape="1">
          <a:blip r:embed="rId3"/>
          <a:srcRect b="52924"/>
          <a:stretch/>
        </p:blipFill>
        <p:spPr bwMode="auto">
          <a:xfrm>
            <a:off x="2915816" y="4869160"/>
            <a:ext cx="5760720" cy="12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64273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endParaRPr lang="tr-TR" dirty="0" smtClean="0"/>
          </a:p>
          <a:p>
            <a:pPr marL="0" indent="0">
              <a:buNone/>
            </a:pPr>
            <a:r>
              <a:rPr lang="tr-TR" sz="1600" b="0" dirty="0"/>
              <a:t>	</a:t>
            </a:r>
            <a:r>
              <a:rPr lang="tr-TR" sz="1600" b="0" dirty="0" smtClean="0"/>
              <a:t>Sorgulama </a:t>
            </a:r>
            <a:r>
              <a:rPr lang="tr-TR" sz="1600" b="0" dirty="0"/>
              <a:t>sonucu açılan pencereden “yeşil” renkte beliren satırlar için olumlu sonuç, “pembe” renkte beliren satırlar için olumsuz sonuç verildiği anlaşılmalıdır.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Örneğin; 2828 </a:t>
            </a:r>
            <a:r>
              <a:rPr lang="tr-TR" sz="1600" b="0" dirty="0"/>
              <a:t>sayılı Kanun Ek 1.madde satırına gelindiğinde; pencerede açılan mesajda tanımlanacak sigortalının 2828 teşvikinden yararlanılamayacağı açıklaması ile birlikte verilmektedir.  </a:t>
            </a:r>
          </a:p>
          <a:p>
            <a:pPr marL="0" indent="0">
              <a:buNone/>
            </a:pPr>
            <a:endParaRPr lang="tr-TR" sz="1600" b="0" dirty="0"/>
          </a:p>
          <a:p>
            <a:endParaRPr lang="tr-TR" sz="1600" b="0" dirty="0"/>
          </a:p>
          <a:p>
            <a:endParaRPr lang="tr-TR" sz="1600" b="0" dirty="0"/>
          </a:p>
        </p:txBody>
      </p:sp>
      <p:pic>
        <p:nvPicPr>
          <p:cNvPr id="4" name="Resim 3"/>
          <p:cNvPicPr/>
          <p:nvPr/>
        </p:nvPicPr>
        <p:blipFill rotWithShape="1">
          <a:blip r:embed="rId2"/>
          <a:srcRect l="6614" r="6746"/>
          <a:stretch/>
        </p:blipFill>
        <p:spPr bwMode="auto">
          <a:xfrm>
            <a:off x="683568" y="1958080"/>
            <a:ext cx="5734050" cy="1769745"/>
          </a:xfrm>
          <a:prstGeom prst="rect">
            <a:avLst/>
          </a:prstGeom>
          <a:ln>
            <a:noFill/>
          </a:ln>
          <a:extLst>
            <a:ext uri="{53640926-AAD7-44D8-BBD7-CCE9431645EC}">
              <a14:shadowObscured xmlns:a14="http://schemas.microsoft.com/office/drawing/2010/main"/>
            </a:ext>
          </a:extLst>
        </p:spPr>
      </p:pic>
      <p:pic>
        <p:nvPicPr>
          <p:cNvPr id="5" name="Resim 4"/>
          <p:cNvPicPr/>
          <p:nvPr/>
        </p:nvPicPr>
        <p:blipFill>
          <a:blip r:embed="rId3"/>
          <a:stretch>
            <a:fillRect/>
          </a:stretch>
        </p:blipFill>
        <p:spPr>
          <a:xfrm>
            <a:off x="2771800" y="4797152"/>
            <a:ext cx="5760720" cy="1031875"/>
          </a:xfrm>
          <a:prstGeom prst="rect">
            <a:avLst/>
          </a:prstGeom>
        </p:spPr>
      </p:pic>
    </p:spTree>
    <p:extLst>
      <p:ext uri="{BB962C8B-B14F-4D97-AF65-F5344CB8AC3E}">
        <p14:creationId xmlns:p14="http://schemas.microsoft.com/office/powerpoint/2010/main" val="32100690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smtClean="0"/>
              <a:t> 	</a:t>
            </a:r>
          </a:p>
          <a:p>
            <a:pPr marL="0" indent="0">
              <a:buNone/>
            </a:pPr>
            <a:r>
              <a:rPr lang="tr-TR" sz="1600" b="0" dirty="0"/>
              <a:t>	</a:t>
            </a:r>
            <a:r>
              <a:rPr lang="tr-TR" sz="1600" b="0" dirty="0" smtClean="0"/>
              <a:t>Örneğin; 2018/10.ay </a:t>
            </a:r>
            <a:r>
              <a:rPr lang="tr-TR" sz="1600" b="0" dirty="0"/>
              <a:t>içerisinde işe alınan ve 06111 kanun numarası için tanımlanacak kişi için bu teşvikten 2018/10 ila 2021/4.aylar arasında 30 ay yararlanabileceği, işyeri ortalama sayısının sigortalının işe alındığı tarih itibariyle (890) olduğu bilgileri açıklamaları ile birlikte verilmektedir. </a:t>
            </a:r>
          </a:p>
          <a:p>
            <a:r>
              <a:rPr lang="tr-TR" sz="1600" b="0" dirty="0"/>
              <a:t>Sigortalının bu teşvikten tanımlanması “KAYDET” butonuna basılarak yapılarak tanımlama işlemi sonlandırılmalıdır. </a:t>
            </a:r>
            <a:endParaRPr lang="tr-TR" sz="1600" b="0" dirty="0" smtClean="0"/>
          </a:p>
          <a:p>
            <a:endParaRPr lang="tr-TR" sz="1600" b="0" dirty="0"/>
          </a:p>
          <a:p>
            <a:endParaRPr lang="tr-TR" dirty="0"/>
          </a:p>
        </p:txBody>
      </p:sp>
      <p:pic>
        <p:nvPicPr>
          <p:cNvPr id="4" name="Resim 3"/>
          <p:cNvPicPr/>
          <p:nvPr/>
        </p:nvPicPr>
        <p:blipFill>
          <a:blip r:embed="rId2"/>
          <a:stretch>
            <a:fillRect/>
          </a:stretch>
        </p:blipFill>
        <p:spPr>
          <a:xfrm>
            <a:off x="2699792" y="2924944"/>
            <a:ext cx="5760720" cy="3096344"/>
          </a:xfrm>
          <a:prstGeom prst="rect">
            <a:avLst/>
          </a:prstGeom>
        </p:spPr>
      </p:pic>
    </p:spTree>
    <p:extLst>
      <p:ext uri="{BB962C8B-B14F-4D97-AF65-F5344CB8AC3E}">
        <p14:creationId xmlns:p14="http://schemas.microsoft.com/office/powerpoint/2010/main" val="4241789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23728" y="-24"/>
            <a:ext cx="7020272" cy="706419"/>
          </a:xfrm>
        </p:spPr>
        <p:txBody>
          <a:bodyPr/>
          <a:lstStyle/>
          <a:p>
            <a:r>
              <a:rPr lang="tr-TR" sz="1400" b="1" dirty="0" smtClean="0"/>
              <a:t/>
            </a:r>
            <a:br>
              <a:rPr lang="tr-TR" sz="1400" b="1" dirty="0" smtClean="0"/>
            </a:br>
            <a:r>
              <a:rPr lang="tr-TR" sz="1400" b="1" dirty="0"/>
              <a:t/>
            </a:r>
            <a:br>
              <a:rPr lang="tr-TR" sz="1400" b="1" dirty="0"/>
            </a:br>
            <a:r>
              <a:rPr lang="tr-TR" sz="1400" b="1" dirty="0" smtClean="0"/>
              <a:t>GERİYE </a:t>
            </a:r>
            <a:r>
              <a:rPr lang="tr-TR" sz="1400" b="1" dirty="0"/>
              <a:t>YÖNELİK TEŞVİK DEĞİŞİKLİĞİ TALEBİNDE BULUNAN İŞYERİNİN İPTAL/EK/ASIL NİTELİKTEKİ BELGELERİNİN İNTERNET ORTAMINDAN DÜZENLENMESİ </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sz="1600" b="0" dirty="0" smtClean="0"/>
              <a:t>	E-bildirge </a:t>
            </a:r>
            <a:r>
              <a:rPr lang="tr-TR" sz="1600" b="0" dirty="0"/>
              <a:t>şifresi ile uygulamaya giriş yapılır</a:t>
            </a:r>
            <a:r>
              <a:rPr lang="tr-TR" sz="1600" b="0" dirty="0" smtClean="0"/>
              <a:t>.</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a:p>
          <a:p>
            <a:pPr marL="0" indent="0">
              <a:buNone/>
            </a:pPr>
            <a:r>
              <a:rPr lang="tr-TR" sz="1600" b="0" dirty="0" smtClean="0"/>
              <a:t>	Aylık </a:t>
            </a:r>
            <a:r>
              <a:rPr lang="tr-TR" sz="1600" b="0" dirty="0"/>
              <a:t>prim hizmet belgesi girişi menüsü </a:t>
            </a:r>
            <a:r>
              <a:rPr lang="tr-TR" sz="1600" b="0" dirty="0" smtClean="0"/>
              <a:t>seçilir.</a:t>
            </a:r>
          </a:p>
          <a:p>
            <a:pPr marL="0" indent="0">
              <a:buNone/>
            </a:pPr>
            <a:endParaRPr lang="tr-TR" sz="1600" b="0" dirty="0"/>
          </a:p>
          <a:p>
            <a:endParaRPr lang="tr-TR" dirty="0"/>
          </a:p>
        </p:txBody>
      </p:sp>
      <p:pic>
        <p:nvPicPr>
          <p:cNvPr id="4" name="Resim 3"/>
          <p:cNvPicPr/>
          <p:nvPr/>
        </p:nvPicPr>
        <p:blipFill>
          <a:blip r:embed="rId2"/>
          <a:stretch>
            <a:fillRect/>
          </a:stretch>
        </p:blipFill>
        <p:spPr>
          <a:xfrm>
            <a:off x="611560" y="1412776"/>
            <a:ext cx="5760085" cy="2077085"/>
          </a:xfrm>
          <a:prstGeom prst="rect">
            <a:avLst/>
          </a:prstGeom>
        </p:spPr>
      </p:pic>
      <p:pic>
        <p:nvPicPr>
          <p:cNvPr id="5" name="Resim 4"/>
          <p:cNvPicPr/>
          <p:nvPr/>
        </p:nvPicPr>
        <p:blipFill>
          <a:blip r:embed="rId3"/>
          <a:stretch>
            <a:fillRect/>
          </a:stretch>
        </p:blipFill>
        <p:spPr>
          <a:xfrm>
            <a:off x="2755726" y="4077072"/>
            <a:ext cx="5756275" cy="2238375"/>
          </a:xfrm>
          <a:prstGeom prst="rect">
            <a:avLst/>
          </a:prstGeom>
        </p:spPr>
      </p:pic>
    </p:spTree>
    <p:extLst>
      <p:ext uri="{BB962C8B-B14F-4D97-AF65-F5344CB8AC3E}">
        <p14:creationId xmlns:p14="http://schemas.microsoft.com/office/powerpoint/2010/main" val="2563742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smtClean="0"/>
              <a:t>	Önce </a:t>
            </a:r>
            <a:r>
              <a:rPr lang="tr-TR" sz="1600" b="0" dirty="0"/>
              <a:t>İptal belge verilmek istenen tahakkuk ay/yıl </a:t>
            </a:r>
            <a:r>
              <a:rPr lang="tr-TR" sz="1600" b="0" dirty="0" smtClean="0"/>
              <a:t>seçilir.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Belge </a:t>
            </a:r>
            <a:r>
              <a:rPr lang="tr-TR" sz="1600" b="0" dirty="0"/>
              <a:t>mahiyeti “iptal” seçilir. Tahakkuk Nedeni “(D) belge türü veya kanun numarası değişikliği</a:t>
            </a:r>
            <a:r>
              <a:rPr lang="tr-TR" sz="1600" b="0" dirty="0" smtClean="0"/>
              <a:t>”</a:t>
            </a:r>
            <a:endParaRPr lang="tr-TR" sz="1600" b="0" dirty="0"/>
          </a:p>
          <a:p>
            <a:pPr marL="0" indent="0">
              <a:buNone/>
            </a:pPr>
            <a:endParaRPr lang="tr-TR" sz="1600" b="0" dirty="0"/>
          </a:p>
          <a:p>
            <a:endParaRPr lang="tr-TR" dirty="0"/>
          </a:p>
        </p:txBody>
      </p:sp>
      <p:pic>
        <p:nvPicPr>
          <p:cNvPr id="4" name="Resim 3"/>
          <p:cNvPicPr/>
          <p:nvPr/>
        </p:nvPicPr>
        <p:blipFill>
          <a:blip r:embed="rId2"/>
          <a:stretch>
            <a:fillRect/>
          </a:stretch>
        </p:blipFill>
        <p:spPr>
          <a:xfrm>
            <a:off x="683568" y="1700808"/>
            <a:ext cx="5760720" cy="1565275"/>
          </a:xfrm>
          <a:prstGeom prst="rect">
            <a:avLst/>
          </a:prstGeom>
        </p:spPr>
      </p:pic>
      <p:pic>
        <p:nvPicPr>
          <p:cNvPr id="5" name="Resim 4"/>
          <p:cNvPicPr/>
          <p:nvPr/>
        </p:nvPicPr>
        <p:blipFill>
          <a:blip r:embed="rId3"/>
          <a:stretch>
            <a:fillRect/>
          </a:stretch>
        </p:blipFill>
        <p:spPr>
          <a:xfrm>
            <a:off x="2267744" y="4437112"/>
            <a:ext cx="5760720" cy="1257935"/>
          </a:xfrm>
          <a:prstGeom prst="rect">
            <a:avLst/>
          </a:prstGeom>
        </p:spPr>
      </p:pic>
    </p:spTree>
    <p:extLst>
      <p:ext uri="{BB962C8B-B14F-4D97-AF65-F5344CB8AC3E}">
        <p14:creationId xmlns:p14="http://schemas.microsoft.com/office/powerpoint/2010/main" val="355081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571750" y="0"/>
            <a:ext cx="6572250" cy="706438"/>
          </a:xfrm>
        </p:spPr>
        <p:txBody>
          <a:bodyPr/>
          <a:lstStyle/>
          <a:p>
            <a:pPr eaLnBrk="1" hangingPunct="1"/>
            <a:r>
              <a:rPr lang="tr-TR" altLang="tr-TR" sz="2200" b="1" dirty="0" smtClean="0">
                <a:cs typeface="Arial" charset="0"/>
              </a:rPr>
              <a:t>KAPSAM</a:t>
            </a:r>
          </a:p>
        </p:txBody>
      </p:sp>
      <p:sp>
        <p:nvSpPr>
          <p:cNvPr id="1945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19459" name="İçerik Yer Tutucusu 2"/>
          <p:cNvSpPr>
            <a:spLocks noGrp="1"/>
          </p:cNvSpPr>
          <p:nvPr>
            <p:ph idx="4294967295"/>
          </p:nvPr>
        </p:nvSpPr>
        <p:spPr bwMode="auto">
          <a:xfrm>
            <a:off x="179512" y="620688"/>
            <a:ext cx="8640762" cy="5593209"/>
          </a:xfrm>
          <a:prstGeom prst="rect">
            <a:avLst/>
          </a:prstGeom>
          <a:ln>
            <a:miter lim="800000"/>
            <a:headEnd/>
            <a:tailEnd/>
          </a:ln>
        </p:spPr>
        <p:txBody>
          <a:bodyPr/>
          <a:lstStyle/>
          <a:p>
            <a:pPr marL="0" lvl="0" indent="0" algn="just" eaLnBrk="1" fontAlgn="auto" hangingPunct="1">
              <a:spcBef>
                <a:spcPts val="1200"/>
              </a:spcBef>
              <a:spcAft>
                <a:spcPts val="0"/>
              </a:spcAft>
              <a:buClr>
                <a:srgbClr val="0F6FC6"/>
              </a:buClr>
              <a:buSzPct val="95000"/>
              <a:buNone/>
              <a:defRPr/>
            </a:pPr>
            <a:r>
              <a:rPr lang="tr-TR" altLang="tr-TR" sz="1600" u="sng" kern="1200" dirty="0" smtClean="0">
                <a:latin typeface="Calibri"/>
              </a:rPr>
              <a:t>KAPSAMDA OLANLAR</a:t>
            </a:r>
          </a:p>
          <a:p>
            <a:pPr marL="0" lvl="0" indent="0" algn="just" eaLnBrk="1" fontAlgn="auto" hangingPunct="1">
              <a:spcBef>
                <a:spcPts val="1200"/>
              </a:spcBef>
              <a:spcAft>
                <a:spcPts val="0"/>
              </a:spcAft>
              <a:buClr>
                <a:srgbClr val="0F6FC6"/>
              </a:buClr>
              <a:buSzPct val="95000"/>
              <a:buNone/>
              <a:defRPr/>
            </a:pPr>
            <a:r>
              <a:rPr lang="tr-TR" altLang="tr-TR" sz="1600" b="0" kern="1200" dirty="0" smtClean="0">
                <a:latin typeface="Calibri"/>
              </a:rPr>
              <a:t>Özel </a:t>
            </a:r>
            <a:r>
              <a:rPr lang="tr-TR" altLang="tr-TR" sz="1600" b="0" kern="1200" dirty="0">
                <a:latin typeface="Calibri"/>
              </a:rPr>
              <a:t>sektör</a:t>
            </a:r>
            <a:r>
              <a:rPr lang="tr-TR" altLang="tr-TR" sz="1600" kern="1200" dirty="0">
                <a:latin typeface="Calibri"/>
              </a:rPr>
              <a:t> </a:t>
            </a:r>
            <a:r>
              <a:rPr lang="tr-TR" altLang="tr-TR" sz="1600" b="0" kern="1200" dirty="0">
                <a:latin typeface="Calibri"/>
              </a:rPr>
              <a:t>işyeri işverenlerince</a:t>
            </a:r>
            <a:r>
              <a:rPr lang="tr-TR" altLang="tr-TR" sz="1600" b="0" kern="1200" dirty="0" smtClean="0">
                <a:latin typeface="Calibri"/>
              </a:rPr>
              <a:t>;</a:t>
            </a:r>
          </a:p>
          <a:p>
            <a:pPr lvl="0" algn="just" eaLnBrk="1" fontAlgn="auto" hangingPunct="1">
              <a:spcBef>
                <a:spcPct val="0"/>
              </a:spcBef>
              <a:spcAft>
                <a:spcPts val="0"/>
              </a:spcAft>
              <a:buClrTx/>
              <a:buSzPct val="95000"/>
              <a:buFont typeface="Wingdings" pitchFamily="2" charset="2"/>
              <a:buChar char="v"/>
              <a:defRPr/>
            </a:pPr>
            <a:r>
              <a:rPr lang="tr-TR" altLang="tr-TR" sz="1600" b="0" kern="1200" dirty="0" smtClean="0">
                <a:latin typeface="Calibri"/>
              </a:rPr>
              <a:t> 5510 </a:t>
            </a:r>
            <a:r>
              <a:rPr lang="tr-TR" altLang="tr-TR" sz="1600" b="0" kern="1200" dirty="0">
                <a:latin typeface="Calibri"/>
              </a:rPr>
              <a:t>sayılı Kanunun </a:t>
            </a:r>
            <a:r>
              <a:rPr lang="tr-TR" altLang="tr-TR" sz="1600" kern="1200" dirty="0">
                <a:latin typeface="Calibri"/>
              </a:rPr>
              <a:t>5 inci maddesinin birinci fıkrasının (g) bendi </a:t>
            </a:r>
            <a:r>
              <a:rPr lang="tr-TR" altLang="tr-TR" sz="1600" b="0" kern="1200" dirty="0">
                <a:latin typeface="Calibri"/>
              </a:rPr>
              <a:t>kapsamında sosyal güvenlik sözleşmesi imzalanmamış ülkelere götürülen Türk </a:t>
            </a:r>
            <a:r>
              <a:rPr lang="tr-TR" altLang="tr-TR" sz="1600" b="0" kern="1200" dirty="0" smtClean="0">
                <a:latin typeface="Calibri"/>
              </a:rPr>
              <a:t>işçilerinden,</a:t>
            </a:r>
          </a:p>
          <a:p>
            <a:pPr lvl="0" algn="just" eaLnBrk="1" fontAlgn="auto" hangingPunct="1">
              <a:spcBef>
                <a:spcPct val="0"/>
              </a:spcBef>
              <a:spcAft>
                <a:spcPts val="0"/>
              </a:spcAft>
              <a:buClrTx/>
              <a:buSzPct val="95000"/>
              <a:buFont typeface="Wingdings" pitchFamily="2" charset="2"/>
              <a:buChar char="v"/>
              <a:defRPr/>
            </a:pPr>
            <a:r>
              <a:rPr lang="tr-TR" altLang="tr-TR" sz="1600" kern="1200" dirty="0" smtClean="0">
                <a:latin typeface="Calibri"/>
              </a:rPr>
              <a:t>Sosyal güvenlik sözleşmesi imzalanmamış </a:t>
            </a:r>
            <a:r>
              <a:rPr lang="tr-TR" altLang="tr-TR" sz="1600" b="0" kern="1200" dirty="0" smtClean="0">
                <a:latin typeface="Calibri"/>
              </a:rPr>
              <a:t>ülkeler ile sosyal güvenlik sözleşmesi imzalanmış ülkelere 5510 sayılı Kanunun 10 uncu maddesi kapsamında </a:t>
            </a:r>
            <a:r>
              <a:rPr lang="tr-TR" altLang="tr-TR" sz="1600" kern="1200" dirty="0" smtClean="0">
                <a:latin typeface="Calibri"/>
              </a:rPr>
              <a:t>geçici görevle </a:t>
            </a:r>
            <a:r>
              <a:rPr lang="tr-TR" altLang="tr-TR" sz="1600" b="0" kern="1200" dirty="0" smtClean="0">
                <a:latin typeface="Calibri"/>
              </a:rPr>
              <a:t>gönderilen sigortalıların Türkiye’deki sigortalılık statüsüne göre ödenecek sigorta primlerinde sigorta kolları bakımından genel sağlık sigortası primlerinin bulunması halinde, bahse konu işçilerden,</a:t>
            </a:r>
          </a:p>
          <a:p>
            <a:pPr lvl="0" algn="just" eaLnBrk="1" fontAlgn="auto" hangingPunct="1">
              <a:spcBef>
                <a:spcPct val="0"/>
              </a:spcBef>
              <a:spcAft>
                <a:spcPts val="0"/>
              </a:spcAft>
              <a:buSzPct val="95000"/>
              <a:buFont typeface="Wingdings" pitchFamily="2" charset="2"/>
              <a:buChar char="v"/>
              <a:defRPr/>
            </a:pPr>
            <a:r>
              <a:rPr lang="tr-TR" altLang="tr-TR" sz="1600" kern="1200" dirty="0" smtClean="0">
                <a:latin typeface="Calibri"/>
              </a:rPr>
              <a:t>Almanya </a:t>
            </a:r>
            <a:r>
              <a:rPr lang="tr-TR" altLang="tr-TR" sz="1600" kern="1200" dirty="0">
                <a:latin typeface="Calibri"/>
              </a:rPr>
              <a:t>ile yapılan “İstisna Akdi” </a:t>
            </a:r>
            <a:r>
              <a:rPr lang="tr-TR" altLang="tr-TR" sz="1600" b="0" kern="1200" dirty="0">
                <a:latin typeface="Calibri"/>
              </a:rPr>
              <a:t>sözleşmesi çerçevesinde Almanya’ya çalıştırılmak üzere götürülen Türk işçilerinden</a:t>
            </a:r>
            <a:r>
              <a:rPr lang="tr-TR" altLang="tr-TR" sz="1600" b="0" kern="1200" dirty="0" smtClean="0">
                <a:latin typeface="Calibri"/>
              </a:rPr>
              <a:t>,      </a:t>
            </a:r>
          </a:p>
          <a:p>
            <a:pPr marL="0" lvl="0" indent="0" algn="just" eaLnBrk="1" fontAlgn="auto" hangingPunct="1">
              <a:spcBef>
                <a:spcPct val="0"/>
              </a:spcBef>
              <a:spcAft>
                <a:spcPts val="0"/>
              </a:spcAft>
              <a:buClrTx/>
              <a:buNone/>
              <a:defRPr/>
            </a:pPr>
            <a:r>
              <a:rPr lang="tr-TR" altLang="tr-TR" sz="1600" b="0" kern="1200" dirty="0" smtClean="0">
                <a:latin typeface="Calibri"/>
              </a:rPr>
              <a:t>       dolayı</a:t>
            </a:r>
            <a:r>
              <a:rPr lang="tr-TR" altLang="tr-TR" sz="1600" b="0" kern="1200" dirty="0">
                <a:latin typeface="Calibri"/>
              </a:rPr>
              <a:t>, genel sağlık sigortası primlerinde beş </a:t>
            </a:r>
            <a:r>
              <a:rPr lang="tr-TR" altLang="tr-TR" sz="1600" b="0" kern="1200" dirty="0" smtClean="0">
                <a:latin typeface="Calibri"/>
              </a:rPr>
              <a:t>puanlık </a:t>
            </a:r>
            <a:r>
              <a:rPr lang="tr-TR" altLang="tr-TR" sz="1600" b="0" kern="1200" dirty="0">
                <a:latin typeface="Calibri"/>
              </a:rPr>
              <a:t>prim indiriminden yararlanılacaktır</a:t>
            </a:r>
            <a:r>
              <a:rPr lang="tr-TR" altLang="tr-TR" sz="1600" b="0" kern="1200" dirty="0" smtClean="0">
                <a:latin typeface="Calibri"/>
              </a:rPr>
              <a:t>.</a:t>
            </a:r>
            <a:endParaRPr lang="tr-TR" altLang="tr-TR" sz="1600" b="0" kern="1200" dirty="0">
              <a:latin typeface="Calibri"/>
            </a:endParaRPr>
          </a:p>
          <a:p>
            <a:pPr marL="0" indent="0" algn="just" eaLnBrk="1" fontAlgn="auto" hangingPunct="1">
              <a:spcBef>
                <a:spcPts val="1200"/>
              </a:spcBef>
              <a:spcAft>
                <a:spcPts val="0"/>
              </a:spcAft>
              <a:buClr>
                <a:srgbClr val="0F6FC6"/>
              </a:buClr>
              <a:buSzPct val="95000"/>
              <a:buNone/>
              <a:defRPr/>
            </a:pPr>
            <a:r>
              <a:rPr lang="tr-TR" sz="1600" u="sng" kern="1200" dirty="0" smtClean="0">
                <a:latin typeface="Calibri"/>
              </a:rPr>
              <a:t>KAPSAM DIŞI OLANLAR</a:t>
            </a:r>
          </a:p>
          <a:p>
            <a:pPr algn="just" eaLnBrk="1" fontAlgn="auto" hangingPunct="1">
              <a:spcBef>
                <a:spcPts val="1200"/>
              </a:spcBef>
              <a:spcAft>
                <a:spcPts val="0"/>
              </a:spcAft>
              <a:buSzPct val="95000"/>
              <a:buFont typeface="Wingdings" pitchFamily="2" charset="2"/>
              <a:buChar char="v"/>
              <a:defRPr/>
            </a:pPr>
            <a:r>
              <a:rPr lang="tr-TR" sz="1600" kern="1200" dirty="0" smtClean="0">
                <a:latin typeface="Calibri"/>
              </a:rPr>
              <a:t>Resmi </a:t>
            </a:r>
            <a:r>
              <a:rPr lang="tr-TR" sz="1600" kern="1200" dirty="0">
                <a:latin typeface="Calibri"/>
              </a:rPr>
              <a:t>sektör </a:t>
            </a:r>
            <a:r>
              <a:rPr lang="tr-TR" sz="1600" b="0" kern="1200" dirty="0" smtClean="0">
                <a:latin typeface="Calibri"/>
              </a:rPr>
              <a:t>işyerlerinde </a:t>
            </a:r>
            <a:r>
              <a:rPr lang="tr-TR" sz="1600" b="0" kern="1200" dirty="0">
                <a:latin typeface="Calibri"/>
              </a:rPr>
              <a:t>(5335 sayılı Kanun 30. madde ikinci fıkra kapsamındaki işyerleri</a:t>
            </a:r>
            <a:r>
              <a:rPr lang="tr-TR" sz="1600" b="0" kern="1200" dirty="0" smtClean="0">
                <a:latin typeface="Calibri"/>
              </a:rPr>
              <a:t>),</a:t>
            </a:r>
            <a:endParaRPr lang="tr-TR" sz="1600" b="0" kern="1200" dirty="0">
              <a:latin typeface="Calibri"/>
            </a:endParaRPr>
          </a:p>
          <a:p>
            <a:pPr algn="just" eaLnBrk="1" fontAlgn="auto" hangingPunct="1">
              <a:spcBef>
                <a:spcPts val="600"/>
              </a:spcBef>
              <a:spcAft>
                <a:spcPts val="0"/>
              </a:spcAft>
              <a:buSzPct val="95000"/>
              <a:buFont typeface="Wingdings" pitchFamily="2" charset="2"/>
              <a:buChar char="v"/>
              <a:defRPr/>
            </a:pPr>
            <a:r>
              <a:rPr lang="tr-TR" sz="1600" b="0" kern="1200" dirty="0">
                <a:latin typeface="Calibri"/>
              </a:rPr>
              <a:t> </a:t>
            </a:r>
            <a:r>
              <a:rPr lang="tr-TR" sz="1600" kern="1200" dirty="0">
                <a:latin typeface="Calibri"/>
              </a:rPr>
              <a:t>2886 sayılı Devlet İhale Kanunu </a:t>
            </a:r>
            <a:r>
              <a:rPr lang="tr-TR" sz="1600" b="0" kern="1200" dirty="0">
                <a:latin typeface="Calibri"/>
              </a:rPr>
              <a:t>ile </a:t>
            </a:r>
            <a:r>
              <a:rPr lang="tr-TR" sz="1600" kern="1200" dirty="0">
                <a:latin typeface="Calibri"/>
              </a:rPr>
              <a:t>4734 sayılı Kamu İhale Kanunu </a:t>
            </a:r>
            <a:r>
              <a:rPr lang="tr-TR" sz="1600" b="0" kern="1200" dirty="0">
                <a:latin typeface="Calibri"/>
              </a:rPr>
              <a:t>kapsamındaki alım ve yapım işlerinde</a:t>
            </a:r>
            <a:r>
              <a:rPr lang="tr-TR" sz="1600" b="0" kern="1200" dirty="0" smtClean="0">
                <a:latin typeface="Calibri"/>
              </a:rPr>
              <a:t>, </a:t>
            </a:r>
            <a:r>
              <a:rPr lang="tr-TR" sz="1600" kern="1200" dirty="0">
                <a:latin typeface="Calibri"/>
              </a:rPr>
              <a:t>4734 sayılı Kanundan istisna </a:t>
            </a:r>
            <a:r>
              <a:rPr lang="tr-TR" sz="1600" b="0" kern="1200" dirty="0">
                <a:latin typeface="Calibri"/>
              </a:rPr>
              <a:t>olan alım ve yapım </a:t>
            </a:r>
            <a:r>
              <a:rPr lang="tr-TR" sz="1600" b="0" kern="1200" dirty="0" smtClean="0">
                <a:latin typeface="Calibri"/>
              </a:rPr>
              <a:t>işlerinde,</a:t>
            </a:r>
          </a:p>
          <a:p>
            <a:pPr marL="0" indent="0" algn="just" eaLnBrk="1" fontAlgn="auto" hangingPunct="1">
              <a:spcBef>
                <a:spcPts val="600"/>
              </a:spcBef>
              <a:spcAft>
                <a:spcPts val="0"/>
              </a:spcAft>
              <a:buClr>
                <a:schemeClr val="tx2"/>
              </a:buClr>
              <a:buSzPct val="95000"/>
              <a:buNone/>
              <a:defRPr/>
            </a:pPr>
            <a:r>
              <a:rPr lang="tr-TR" sz="1600" b="0" kern="1200" dirty="0">
                <a:latin typeface="Calibri"/>
              </a:rPr>
              <a:t> </a:t>
            </a:r>
            <a:r>
              <a:rPr lang="tr-TR" sz="1600" b="0" kern="1200" dirty="0" smtClean="0">
                <a:latin typeface="Calibri"/>
              </a:rPr>
              <a:t>      çalıştırılan </a:t>
            </a:r>
            <a:r>
              <a:rPr lang="tr-TR" sz="1600" b="0" kern="1200" dirty="0">
                <a:latin typeface="Calibri"/>
              </a:rPr>
              <a:t>sigortalılardan </a:t>
            </a:r>
            <a:r>
              <a:rPr lang="tr-TR" sz="1600" b="0" kern="1200" dirty="0" smtClean="0">
                <a:latin typeface="Calibri"/>
              </a:rPr>
              <a:t>dolayı, </a:t>
            </a:r>
            <a:endParaRPr lang="tr-TR" sz="1600" b="0" kern="1200" dirty="0">
              <a:latin typeface="Calibri"/>
            </a:endParaRPr>
          </a:p>
          <a:p>
            <a:pPr algn="just" eaLnBrk="1" fontAlgn="auto" hangingPunct="1">
              <a:lnSpc>
                <a:spcPct val="90000"/>
              </a:lnSpc>
              <a:spcBef>
                <a:spcPct val="0"/>
              </a:spcBef>
              <a:spcAft>
                <a:spcPts val="0"/>
              </a:spcAft>
              <a:buSzPct val="95000"/>
              <a:buFont typeface="Wingdings" pitchFamily="2" charset="2"/>
              <a:buChar char="v"/>
              <a:tabLst>
                <a:tab pos="4848225" algn="l"/>
              </a:tabLst>
              <a:defRPr/>
            </a:pPr>
            <a:r>
              <a:rPr lang="tr-TR" altLang="tr-TR" sz="1600" b="0" kern="1200" dirty="0" smtClean="0">
                <a:latin typeface="Calibri"/>
              </a:rPr>
              <a:t>Türkiye </a:t>
            </a:r>
            <a:r>
              <a:rPr lang="tr-TR" altLang="tr-TR" sz="1600" b="0" kern="1200" dirty="0">
                <a:latin typeface="Calibri"/>
              </a:rPr>
              <a:t>- Libya Sosyal Güvenlik Sözleşmesi ve İdari Anlaşması gereğince Libya’da Türk müteahhitleri yanında çalışan Türk işçileri hakkında genel sağlık sigortası primi hariç diğer sigorta kolları uygulandığından, </a:t>
            </a:r>
            <a:r>
              <a:rPr lang="tr-TR" altLang="tr-TR" sz="1600" kern="1200" dirty="0">
                <a:latin typeface="Calibri"/>
              </a:rPr>
              <a:t>Libya’ya çalıştırılmak üzere götürülen Türk işçilerinden </a:t>
            </a:r>
            <a:r>
              <a:rPr lang="tr-TR" altLang="tr-TR" sz="1600" b="0" kern="1200" dirty="0" smtClean="0">
                <a:latin typeface="Calibri"/>
              </a:rPr>
              <a:t>dolayı,</a:t>
            </a:r>
          </a:p>
          <a:p>
            <a:pPr marL="0" indent="0" algn="just" eaLnBrk="1" fontAlgn="auto" hangingPunct="1">
              <a:lnSpc>
                <a:spcPct val="90000"/>
              </a:lnSpc>
              <a:spcBef>
                <a:spcPct val="0"/>
              </a:spcBef>
              <a:spcAft>
                <a:spcPts val="0"/>
              </a:spcAft>
              <a:buClr>
                <a:schemeClr val="tx2"/>
              </a:buClr>
              <a:buSzPct val="95000"/>
              <a:buNone/>
              <a:tabLst>
                <a:tab pos="4848225" algn="l"/>
              </a:tabLst>
              <a:defRPr/>
            </a:pPr>
            <a:r>
              <a:rPr lang="tr-TR" altLang="tr-TR" sz="1600" b="0" kern="1200" dirty="0">
                <a:latin typeface="Calibri"/>
              </a:rPr>
              <a:t> </a:t>
            </a:r>
            <a:r>
              <a:rPr lang="tr-TR" altLang="tr-TR" sz="1600" b="0" kern="1200" dirty="0" smtClean="0">
                <a:latin typeface="Calibri"/>
              </a:rPr>
              <a:t>       genel </a:t>
            </a:r>
            <a:r>
              <a:rPr lang="tr-TR" altLang="tr-TR" sz="1600" b="0" kern="1200" dirty="0">
                <a:latin typeface="Calibri"/>
              </a:rPr>
              <a:t>sağlık sigortası primlerinde 5 puanlık indirimden yararlanılamaz.</a:t>
            </a:r>
          </a:p>
          <a:p>
            <a:pPr algn="just" eaLnBrk="1" fontAlgn="auto" hangingPunct="1">
              <a:spcBef>
                <a:spcPct val="0"/>
              </a:spcBef>
              <a:spcAft>
                <a:spcPts val="0"/>
              </a:spcAft>
              <a:buClr>
                <a:schemeClr val="tx2"/>
              </a:buClr>
              <a:buSzPct val="95000"/>
              <a:buFont typeface="Wingdings" pitchFamily="2" charset="2"/>
              <a:buChar char="v"/>
              <a:defRPr/>
            </a:pPr>
            <a:endParaRPr lang="tr-TR" sz="1600" b="0" kern="1200" dirty="0">
              <a:latin typeface="Calibri"/>
            </a:endParaRPr>
          </a:p>
        </p:txBody>
      </p:sp>
    </p:spTree>
    <p:extLst>
      <p:ext uri="{BB962C8B-B14F-4D97-AF65-F5344CB8AC3E}">
        <p14:creationId xmlns:p14="http://schemas.microsoft.com/office/powerpoint/2010/main" val="20625837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smtClean="0"/>
              <a:t>	İptal </a:t>
            </a:r>
            <a:r>
              <a:rPr lang="tr-TR" sz="1600" b="0" dirty="0"/>
              <a:t>edilecek belge seçilir ve tahakkuk seç butonuna </a:t>
            </a:r>
            <a:r>
              <a:rPr lang="tr-TR" sz="1600" b="0" dirty="0" smtClean="0"/>
              <a:t>basılır.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a:t>
            </a:r>
            <a:r>
              <a:rPr lang="tr-TR" sz="1600" b="0" dirty="0"/>
              <a:t>Seçili kişileri iptal et” butonuna basılır. </a:t>
            </a:r>
            <a:endParaRPr lang="tr-TR" sz="1600" b="0" dirty="0" smtClean="0"/>
          </a:p>
          <a:p>
            <a:pPr marL="0" indent="0">
              <a:buNone/>
            </a:pPr>
            <a:endParaRPr lang="tr-TR" sz="1600" b="0" dirty="0"/>
          </a:p>
          <a:p>
            <a:pPr marL="0" indent="0">
              <a:buNone/>
            </a:pPr>
            <a:endParaRPr lang="tr-TR" sz="1600" b="0" dirty="0"/>
          </a:p>
          <a:p>
            <a:endParaRPr lang="tr-TR" sz="1600" b="0" dirty="0"/>
          </a:p>
          <a:p>
            <a:endParaRPr lang="tr-TR" sz="1600" b="0" dirty="0"/>
          </a:p>
        </p:txBody>
      </p:sp>
      <p:pic>
        <p:nvPicPr>
          <p:cNvPr id="4" name="Resim 3"/>
          <p:cNvPicPr/>
          <p:nvPr/>
        </p:nvPicPr>
        <p:blipFill>
          <a:blip r:embed="rId2"/>
          <a:stretch>
            <a:fillRect/>
          </a:stretch>
        </p:blipFill>
        <p:spPr>
          <a:xfrm>
            <a:off x="611560" y="1412776"/>
            <a:ext cx="5759450" cy="2808312"/>
          </a:xfrm>
          <a:prstGeom prst="rect">
            <a:avLst/>
          </a:prstGeom>
        </p:spPr>
      </p:pic>
      <p:pic>
        <p:nvPicPr>
          <p:cNvPr id="5" name="Resim 4"/>
          <p:cNvPicPr/>
          <p:nvPr/>
        </p:nvPicPr>
        <p:blipFill>
          <a:blip r:embed="rId3"/>
          <a:stretch>
            <a:fillRect/>
          </a:stretch>
        </p:blipFill>
        <p:spPr>
          <a:xfrm>
            <a:off x="2843808" y="4653136"/>
            <a:ext cx="5760720" cy="1513840"/>
          </a:xfrm>
          <a:prstGeom prst="rect">
            <a:avLst/>
          </a:prstGeom>
        </p:spPr>
      </p:pic>
    </p:spTree>
    <p:extLst>
      <p:ext uri="{BB962C8B-B14F-4D97-AF65-F5344CB8AC3E}">
        <p14:creationId xmlns:p14="http://schemas.microsoft.com/office/powerpoint/2010/main" val="34234168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a:t>	</a:t>
            </a:r>
            <a:endParaRPr lang="tr-TR" sz="1600" b="0" dirty="0" smtClean="0"/>
          </a:p>
          <a:p>
            <a:pPr marL="0" indent="0">
              <a:buNone/>
            </a:pPr>
            <a:r>
              <a:rPr lang="tr-TR" sz="1600" b="0" dirty="0"/>
              <a:t>	</a:t>
            </a:r>
            <a:r>
              <a:rPr lang="tr-TR" sz="1600" b="0" dirty="0" smtClean="0"/>
              <a:t>Yeni </a:t>
            </a:r>
            <a:r>
              <a:rPr lang="tr-TR" sz="1600" b="0" dirty="0"/>
              <a:t>oluşturulacak belge işlemlerine </a:t>
            </a:r>
            <a:r>
              <a:rPr lang="tr-TR" sz="1600" b="0" dirty="0" smtClean="0"/>
              <a:t>geçilir.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İlgili </a:t>
            </a:r>
            <a:r>
              <a:rPr lang="tr-TR" sz="1600" b="0" dirty="0"/>
              <a:t>dönemde verilen belgelere göre asıl ya da ek nitelikli belge seçilir ve belge türü için uygun tür seçilir- tahakkuk nedeni seçime açık değil—sadece (D) belge türü veya kanun numarası değişikliği seçeneği gelir. “Belge işlemleri” seçeneğine basılır</a:t>
            </a:r>
          </a:p>
          <a:p>
            <a:pPr marL="0" indent="0">
              <a:buNone/>
            </a:pPr>
            <a:endParaRPr lang="tr-TR" sz="1600" b="0" dirty="0"/>
          </a:p>
          <a:p>
            <a:endParaRPr lang="tr-TR" dirty="0"/>
          </a:p>
        </p:txBody>
      </p:sp>
      <p:pic>
        <p:nvPicPr>
          <p:cNvPr id="4" name="Resim 3"/>
          <p:cNvPicPr/>
          <p:nvPr/>
        </p:nvPicPr>
        <p:blipFill>
          <a:blip r:embed="rId2"/>
          <a:stretch>
            <a:fillRect/>
          </a:stretch>
        </p:blipFill>
        <p:spPr>
          <a:xfrm>
            <a:off x="467544" y="1916832"/>
            <a:ext cx="5758180" cy="1272540"/>
          </a:xfrm>
          <a:prstGeom prst="rect">
            <a:avLst/>
          </a:prstGeom>
        </p:spPr>
      </p:pic>
      <p:pic>
        <p:nvPicPr>
          <p:cNvPr id="5" name="Resim 4"/>
          <p:cNvPicPr/>
          <p:nvPr/>
        </p:nvPicPr>
        <p:blipFill>
          <a:blip r:embed="rId3"/>
          <a:stretch>
            <a:fillRect/>
          </a:stretch>
        </p:blipFill>
        <p:spPr>
          <a:xfrm>
            <a:off x="2557298" y="4221088"/>
            <a:ext cx="5760720" cy="2040255"/>
          </a:xfrm>
          <a:prstGeom prst="rect">
            <a:avLst/>
          </a:prstGeom>
        </p:spPr>
      </p:pic>
    </p:spTree>
    <p:extLst>
      <p:ext uri="{BB962C8B-B14F-4D97-AF65-F5344CB8AC3E}">
        <p14:creationId xmlns:p14="http://schemas.microsoft.com/office/powerpoint/2010/main" val="2028341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p>
          <a:p>
            <a:pPr marL="0" indent="0">
              <a:buNone/>
            </a:pPr>
            <a:r>
              <a:rPr lang="tr-TR" sz="1600" b="0" dirty="0"/>
              <a:t>	</a:t>
            </a:r>
            <a:r>
              <a:rPr lang="tr-TR" sz="1600" b="0" dirty="0" smtClean="0"/>
              <a:t>Seçilmek </a:t>
            </a:r>
            <a:r>
              <a:rPr lang="tr-TR" sz="1600" b="0" dirty="0"/>
              <a:t>/ dönüştürülmek istenen kanun numarası seçilir ve işleme devam edilir</a:t>
            </a:r>
            <a:r>
              <a:rPr lang="tr-TR" sz="1600" b="0" dirty="0" smtClean="0"/>
              <a:t>.</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Tahakkuk </a:t>
            </a:r>
            <a:r>
              <a:rPr lang="tr-TR" sz="1600" b="0" dirty="0"/>
              <a:t>nedeni (D) olarak gelen kayıt için işlem </a:t>
            </a:r>
            <a:r>
              <a:rPr lang="tr-TR" sz="1600" b="0" dirty="0" smtClean="0"/>
              <a:t>yapılır.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dirty="0"/>
          </a:p>
        </p:txBody>
      </p:sp>
      <p:pic>
        <p:nvPicPr>
          <p:cNvPr id="17" name="Resim 16"/>
          <p:cNvPicPr/>
          <p:nvPr/>
        </p:nvPicPr>
        <p:blipFill>
          <a:blip r:embed="rId2"/>
          <a:stretch>
            <a:fillRect/>
          </a:stretch>
        </p:blipFill>
        <p:spPr>
          <a:xfrm>
            <a:off x="611560" y="1844824"/>
            <a:ext cx="5758180" cy="1696720"/>
          </a:xfrm>
          <a:prstGeom prst="rect">
            <a:avLst/>
          </a:prstGeom>
        </p:spPr>
      </p:pic>
      <p:pic>
        <p:nvPicPr>
          <p:cNvPr id="18" name="Resim 17"/>
          <p:cNvPicPr/>
          <p:nvPr/>
        </p:nvPicPr>
        <p:blipFill>
          <a:blip r:embed="rId3"/>
          <a:stretch>
            <a:fillRect/>
          </a:stretch>
        </p:blipFill>
        <p:spPr>
          <a:xfrm>
            <a:off x="2571750" y="4314822"/>
            <a:ext cx="5760720" cy="1274418"/>
          </a:xfrm>
          <a:prstGeom prst="rect">
            <a:avLst/>
          </a:prstGeom>
        </p:spPr>
      </p:pic>
    </p:spTree>
    <p:extLst>
      <p:ext uri="{BB962C8B-B14F-4D97-AF65-F5344CB8AC3E}">
        <p14:creationId xmlns:p14="http://schemas.microsoft.com/office/powerpoint/2010/main" val="33104317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r>
              <a:rPr lang="tr-TR" sz="1600" b="0" dirty="0" smtClean="0"/>
              <a:t>Onayla </a:t>
            </a:r>
            <a:r>
              <a:rPr lang="tr-TR" sz="1600" b="0" dirty="0"/>
              <a:t>ekranına geçilir.</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marL="0" indent="0">
              <a:buNone/>
            </a:pPr>
            <a:r>
              <a:rPr lang="tr-TR" sz="1600" b="0" dirty="0" smtClean="0"/>
              <a:t>	Belge </a:t>
            </a:r>
            <a:r>
              <a:rPr lang="tr-TR" sz="1600" b="0" dirty="0"/>
              <a:t>onay aşamasına gelir ve “onayla” butonuna basılır. Oluşturulan iptal ve ek/asıl belgenin hangisine onay için basılır ise sistem tarafından her iki belge de onaya alınır</a:t>
            </a:r>
          </a:p>
          <a:p>
            <a:endParaRPr lang="tr-TR" sz="1600" b="0" dirty="0"/>
          </a:p>
          <a:p>
            <a:endParaRPr lang="tr-TR" sz="1600" b="0" dirty="0"/>
          </a:p>
        </p:txBody>
      </p:sp>
      <p:pic>
        <p:nvPicPr>
          <p:cNvPr id="4" name="Resim 3"/>
          <p:cNvPicPr/>
          <p:nvPr/>
        </p:nvPicPr>
        <p:blipFill>
          <a:blip r:embed="rId2"/>
          <a:stretch>
            <a:fillRect/>
          </a:stretch>
        </p:blipFill>
        <p:spPr>
          <a:xfrm>
            <a:off x="467544" y="1511147"/>
            <a:ext cx="5760720" cy="1924050"/>
          </a:xfrm>
          <a:prstGeom prst="rect">
            <a:avLst/>
          </a:prstGeom>
        </p:spPr>
      </p:pic>
      <p:pic>
        <p:nvPicPr>
          <p:cNvPr id="5" name="Resim 4"/>
          <p:cNvPicPr/>
          <p:nvPr/>
        </p:nvPicPr>
        <p:blipFill>
          <a:blip r:embed="rId3"/>
          <a:stretch>
            <a:fillRect/>
          </a:stretch>
        </p:blipFill>
        <p:spPr>
          <a:xfrm>
            <a:off x="2771800" y="4293096"/>
            <a:ext cx="5760720" cy="1903883"/>
          </a:xfrm>
          <a:prstGeom prst="rect">
            <a:avLst/>
          </a:prstGeom>
        </p:spPr>
      </p:pic>
    </p:spTree>
    <p:extLst>
      <p:ext uri="{BB962C8B-B14F-4D97-AF65-F5344CB8AC3E}">
        <p14:creationId xmlns:p14="http://schemas.microsoft.com/office/powerpoint/2010/main" val="36316695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548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KAPSAM</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buNone/>
            </a:pPr>
            <a:endParaRPr lang="tr-TR" sz="1600" dirty="0" smtClean="0"/>
          </a:p>
          <a:p>
            <a:pPr marL="0" indent="0">
              <a:buNone/>
            </a:pPr>
            <a:r>
              <a:rPr lang="tr-TR" sz="1600" u="sng" kern="1200" dirty="0">
                <a:latin typeface="Calibri"/>
              </a:rPr>
              <a:t>KAPSAM DIŞI OLANLAR</a:t>
            </a:r>
          </a:p>
          <a:p>
            <a:pPr marL="0" indent="0">
              <a:buNone/>
            </a:pPr>
            <a:r>
              <a:rPr lang="tr-TR" sz="1600" dirty="0" smtClean="0"/>
              <a:t>- </a:t>
            </a:r>
            <a:r>
              <a:rPr lang="tr-TR" sz="1600" b="0" dirty="0"/>
              <a:t>Sosyal güvenlik destek primine tabi </a:t>
            </a:r>
            <a:r>
              <a:rPr lang="tr-TR" sz="1600" b="0" dirty="0" smtClean="0"/>
              <a:t>çalışanlardan</a:t>
            </a:r>
            <a:r>
              <a:rPr lang="tr-TR" sz="1600" b="0" dirty="0"/>
              <a:t>,</a:t>
            </a:r>
          </a:p>
          <a:p>
            <a:pPr marL="0" indent="0">
              <a:buNone/>
            </a:pPr>
            <a:r>
              <a:rPr lang="tr-TR" sz="1600" b="0" dirty="0"/>
              <a:t>- Libya’da </a:t>
            </a:r>
            <a:r>
              <a:rPr lang="tr-TR" sz="1600" b="0" dirty="0" smtClean="0"/>
              <a:t>çalışanlardan</a:t>
            </a:r>
            <a:r>
              <a:rPr lang="tr-TR" sz="1600" b="0" dirty="0"/>
              <a:t>,</a:t>
            </a:r>
          </a:p>
          <a:p>
            <a:pPr marL="0" indent="0">
              <a:buNone/>
            </a:pPr>
            <a:r>
              <a:rPr lang="tr-TR" sz="1600" b="0" dirty="0"/>
              <a:t>- 3308 sayılı Kanunda belirtilen aday çırak, çırak ve </a:t>
            </a:r>
            <a:r>
              <a:rPr lang="tr-TR" sz="1600" b="0" dirty="0" smtClean="0"/>
              <a:t>işletmelerde </a:t>
            </a:r>
            <a:r>
              <a:rPr lang="tr-TR" sz="1600" b="0" dirty="0"/>
              <a:t>mesleki eğitim gören öğrencilerden,</a:t>
            </a:r>
          </a:p>
          <a:p>
            <a:pPr marL="0" indent="0">
              <a:buNone/>
            </a:pPr>
            <a:r>
              <a:rPr lang="tr-TR" sz="1600" b="0" dirty="0"/>
              <a:t>- Meslek liselerinde okumakta iken veya yüksek öğrenimleri sırasında zorunlu staja tabi tutulan öğrencilerden,</a:t>
            </a:r>
          </a:p>
          <a:p>
            <a:pPr marL="0" indent="0">
              <a:buNone/>
            </a:pPr>
            <a:r>
              <a:rPr lang="tr-TR" sz="1600" b="0" dirty="0"/>
              <a:t>- 4046 sayılı Kanunun 21 inci maddesi kapsamında </a:t>
            </a:r>
            <a:r>
              <a:rPr lang="tr-TR" sz="1600" b="0" dirty="0" smtClean="0"/>
              <a:t>iş </a:t>
            </a:r>
            <a:r>
              <a:rPr lang="tr-TR" sz="1600" b="0" dirty="0"/>
              <a:t>kaybı tazminatı alanlardan,</a:t>
            </a:r>
          </a:p>
          <a:p>
            <a:pPr marL="0" indent="0">
              <a:buNone/>
            </a:pPr>
            <a:r>
              <a:rPr lang="tr-TR" sz="1600" b="0" dirty="0"/>
              <a:t>- Harp </a:t>
            </a:r>
            <a:r>
              <a:rPr lang="tr-TR" sz="1600" b="0" dirty="0" smtClean="0"/>
              <a:t>malulleri </a:t>
            </a:r>
            <a:r>
              <a:rPr lang="tr-TR" sz="1600" b="0" dirty="0"/>
              <a:t>ile 3713 ve 2330 sayılı Kanunlara göre vazife </a:t>
            </a:r>
            <a:r>
              <a:rPr lang="tr-TR" sz="1600" b="0" dirty="0" smtClean="0"/>
              <a:t>malullüğü </a:t>
            </a:r>
            <a:r>
              <a:rPr lang="tr-TR" sz="1600" b="0" dirty="0"/>
              <a:t>aylığı alanlardan,</a:t>
            </a:r>
          </a:p>
          <a:p>
            <a:pPr marL="0" indent="0">
              <a:buNone/>
            </a:pPr>
            <a:r>
              <a:rPr lang="tr-TR" sz="1600" b="0" dirty="0"/>
              <a:t>dolayı, genel sağlık sigortası primlerinde </a:t>
            </a:r>
            <a:r>
              <a:rPr lang="tr-TR" sz="1600" b="0" dirty="0" smtClean="0"/>
              <a:t>beş puanlık indiriminden </a:t>
            </a:r>
            <a:r>
              <a:rPr lang="tr-TR" sz="1600" b="0" dirty="0"/>
              <a:t>yararlanılması mümkün </a:t>
            </a:r>
            <a:r>
              <a:rPr lang="tr-TR" sz="1600" b="0" dirty="0" smtClean="0"/>
              <a:t>bulunmamaktadır.</a:t>
            </a: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624581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TotalTime>
  <Words>5747</Words>
  <Application>Microsoft Office PowerPoint</Application>
  <PresentationFormat>Ekran Gösterisi (4:3)</PresentationFormat>
  <Paragraphs>1326</Paragraphs>
  <Slides>84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84</vt:i4>
      </vt:variant>
    </vt:vector>
  </HeadingPairs>
  <TitlesOfParts>
    <vt:vector size="91" baseType="lpstr">
      <vt:lpstr>Andalus</vt:lpstr>
      <vt:lpstr>Arial</vt:lpstr>
      <vt:lpstr>Calibri</vt:lpstr>
      <vt:lpstr>Times New Roman</vt:lpstr>
      <vt:lpstr>Verdana</vt:lpstr>
      <vt:lpstr>Wingdings</vt:lpstr>
      <vt:lpstr>SGK_1</vt:lpstr>
      <vt:lpstr>SOSYAL GÜVENLİK KURUMU BAŞKANLIĞI</vt:lpstr>
      <vt:lpstr>SUNUM İÇERİĞİ</vt:lpstr>
      <vt:lpstr>MALULLÜK, YAŞLILIK VE ÖLÜM SİGORTALARI  İŞVEREN HİSSESİNDE 5 PUANLIK İNDİRİM</vt:lpstr>
      <vt:lpstr>KAPSAM</vt:lpstr>
      <vt:lpstr>YARARLANMA ŞARTLARI- DİĞER TEŞVİK VE DESTEKLERLE BİRLİKTE UYGULAMA</vt:lpstr>
      <vt:lpstr>YURTDIŞINA GÖTÜRÜLEN/GÖNDERİLEN SİGORTALILAR İÇİN UYGULANACAK İŞVEREN HİSSESİ SİGORTA PRİMİ İNDİRİMİ</vt:lpstr>
      <vt:lpstr>  YARARLANMA ŞARTLARI  </vt:lpstr>
      <vt:lpstr>KAPSAM</vt:lpstr>
      <vt:lpstr>KAPSAM</vt:lpstr>
      <vt:lpstr>İLAVE 6 PUANLIK İNDİRİM</vt:lpstr>
      <vt:lpstr>KAPSAM</vt:lpstr>
      <vt:lpstr> YARARLANMA ŞARTLARI </vt:lpstr>
      <vt:lpstr>İNDİRİMDEN YARARLANILACAK İLLER VE SÜRELERİ</vt:lpstr>
      <vt:lpstr>YATIRIMLARDA DEVLET YARDIMLARI HAKKINDA KARARLAR UYARINCA UYGULANAN PRİM DESTEĞİ</vt:lpstr>
      <vt:lpstr> KAPSAM </vt:lpstr>
      <vt:lpstr> YARARLANMA ŞARTLARI </vt:lpstr>
      <vt:lpstr>YATIRIMLARDA DEVLET YARDIMLARI  HAKKINDA KARAR 2012/1 SAYILI TEBLİĞ</vt:lpstr>
      <vt:lpstr>2012/1 SAYILI TEBLİĞ UYARINCA  DESTEKTEN YARARLANILACAK SÜRE</vt:lpstr>
      <vt:lpstr> DESTEK TUTARI</vt:lpstr>
      <vt:lpstr>SANAYİ VE TEKNOLOJİ BAKANLIĞINCA  BİLDİRİLECEK VERİLER</vt:lpstr>
      <vt:lpstr> DESTEKTEN YARARLANMAYA BAŞLANILACAK TARİH -DESTEKTEN YARARLANILABİLECEK SİGORTALI SAYISI </vt:lpstr>
      <vt:lpstr>DESTEKTEN YARARLANACAK SİGORTALI SAYISI</vt:lpstr>
      <vt:lpstr>DESTEKTEN YARARLANACAK SİGORTALI SAYISI</vt:lpstr>
      <vt:lpstr>GENÇ VE KADIN İSTİHDAMI İLE MESLEKİ BELGELi SİGORTALI İSTİHDAMI HALİNDE UYGULANAN PRİM DESTEĞİ </vt:lpstr>
      <vt:lpstr> YARARLANMA ŞARTLARI</vt:lpstr>
      <vt:lpstr>ORTALAMA SİGORTALI SAYISI HESABI</vt:lpstr>
      <vt:lpstr> TEŞVİKTEN YARARLANMA SÜRELERİ </vt:lpstr>
      <vt:lpstr>İŞBAŞI EĞİTİM PROGRAMLARINI TAMAMLAYANLARIN İSTİHDAMINA İLİŞKİN SİGORTA PRİMİ DESTEĞİ</vt:lpstr>
      <vt:lpstr>YARARLANMA ŞARTLARI</vt:lpstr>
      <vt:lpstr>DESTEK SÜRESİ</vt:lpstr>
      <vt:lpstr>İLAVE İSTİHDAM DESTEĞİ  (YENİ NESİL TEŞVİK)</vt:lpstr>
      <vt:lpstr>YARARLANMA ŞARTLARI</vt:lpstr>
      <vt:lpstr>DESTEK SÜRESİ VE DESTEK TUTARI</vt:lpstr>
      <vt:lpstr>İLAVE İSTİHDAM 3 AYLIK ÜCRET DESTEĞİ</vt:lpstr>
      <vt:lpstr>YARARLANMA ŞARTLARI</vt:lpstr>
      <vt:lpstr>YARARLANMA ŞARTLARI</vt:lpstr>
      <vt:lpstr>ENGELLİ SİGORTALI İSTİHDAMINDA İŞVEREN HİSSESİ SİGORTA PRİM TEŞVİKİ</vt:lpstr>
      <vt:lpstr> KAPSAM VE YARARLANMA ŞARTLARI </vt:lpstr>
      <vt:lpstr>KAPSAMA GİRMEYEN İŞYERLERİ VE SİGORTALILAR - TEŞVİK TUTARI</vt:lpstr>
      <vt:lpstr>ARAŞTIRMA VE GELİŞTİRME  FAALİYETLERİNDE SİGORTA PRİM DESTEĞİ</vt:lpstr>
      <vt:lpstr>KAPSAM</vt:lpstr>
      <vt:lpstr> KAPSAMDAKİ SİGORTALILAR </vt:lpstr>
      <vt:lpstr>YARARLANMA ŞARTLARI –  TEŞVİK TUTARI VE SÜRESİ</vt:lpstr>
      <vt:lpstr>İŞSİZLİK ÖDENEĞİ ALANLARI İŞE ALAN  İŞVERENLERE SAĞLANAN TEŞVİK</vt:lpstr>
      <vt:lpstr> YARARLANMA ŞARTLARI </vt:lpstr>
      <vt:lpstr> SAĞLANAN TEŞVİK TUTARI </vt:lpstr>
      <vt:lpstr>KÜLTÜR YATIRIMLARI VE GİRİŞİMLERİNE  SİGORTA PRİM TEŞVİKİ</vt:lpstr>
      <vt:lpstr>KAPSAM VE YARARLANMA ŞARTLARI</vt:lpstr>
      <vt:lpstr>YARARLANMA SÜRESİ</vt:lpstr>
      <vt:lpstr>SOSYAL HİZMETLERDEN YARARLANANLARIN İSTİHDAMINA YÖNELİK TEŞVİK</vt:lpstr>
      <vt:lpstr>YARARLANMA ŞARTLARI</vt:lpstr>
      <vt:lpstr>DESTEK SÜRESİ VE DESTEK TUTARI</vt:lpstr>
      <vt:lpstr>SOSYAL YARDIM ALANLARIN  İSTİHDAMINA YÖNELİK TEŞVİK</vt:lpstr>
      <vt:lpstr>YARARLANMA ŞARTLARI</vt:lpstr>
      <vt:lpstr>DESTEK SÜRESİ VE DESTEK TUTARI</vt:lpstr>
      <vt:lpstr>ÇOK TEHLİKELİ SINIFTA YER ALAN İŞYERLERİNDE İŞSİZLİK SİGORTASI İŞVEREN HİSSESİ TEŞVİKİ</vt:lpstr>
      <vt:lpstr>YARARLANMA ŞARTLARI</vt:lpstr>
      <vt:lpstr>DESTEK SÜRESİ VE DESTEK TUTARI</vt:lpstr>
      <vt:lpstr>İŞ SAĞLIĞI VE GÜVENLİĞİ  HİZMETLERİNİN DESTEKLENMESİ</vt:lpstr>
      <vt:lpstr>YARARLANMA ŞARTLARI</vt:lpstr>
      <vt:lpstr>BAŞVURU VE ÖDEME</vt:lpstr>
      <vt:lpstr>5 PUANLIK BAĞKUR PRİM İNDİRİMİ</vt:lpstr>
      <vt:lpstr>5 PUANLIK BAĞKUR PRİM İNDİRİM/TEŞVİKİNDEN YARARLANMA ŞARTLARI</vt:lpstr>
      <vt:lpstr>BAĞKUR 5 PUANLIK PRİM İNDİRİM/TEŞVİKİ</vt:lpstr>
      <vt:lpstr>GENÇ GİRİŞİMCİ TEŞVİKİ</vt:lpstr>
      <vt:lpstr>GENÇ GİRİŞİMCİ TEŞVİKİNDEN YARARLANMA ŞARTLARI</vt:lpstr>
      <vt:lpstr>GENÇ GİRİŞİMCİ TEŞVİKİ</vt:lpstr>
      <vt:lpstr> 2019 YILI ASGARİ ÜCRET DESTEĞİ </vt:lpstr>
      <vt:lpstr> 2019 YILI ASGARİ ÜCRET DESTEĞİ </vt:lpstr>
      <vt:lpstr> GÜNLÜK ASGARİ ÜCRET DESTEK  TUTARININ BELİRLENMESİ </vt:lpstr>
      <vt:lpstr>YARARLANMA ŞARTLARI</vt:lpstr>
      <vt:lpstr>YARARLANMA ŞARTLARI</vt:lpstr>
      <vt:lpstr>POTANSİYEL TEŞVİK SORGULAMA EKRANI</vt:lpstr>
      <vt:lpstr>     </vt:lpstr>
      <vt:lpstr>PowerPoint Sunusu</vt:lpstr>
      <vt:lpstr>PowerPoint Sunusu</vt:lpstr>
      <vt:lpstr>PowerPoint Sunusu</vt:lpstr>
      <vt:lpstr>  GERİYE YÖNELİK TEŞVİK DEĞİŞİKLİĞİ TALEBİNDE BULUNAN İŞYERİNİN İPTAL/EK/ASIL NİTELİKTEKİ BELGELERİNİN İNTERNET ORTAMINDAN DÜZENLENMESİ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ihtilafliprimler</dc:creator>
  <cp:lastModifiedBy>LENOVO</cp:lastModifiedBy>
  <cp:revision>736</cp:revision>
  <dcterms:created xsi:type="dcterms:W3CDTF">2014-08-04T12:29:31Z</dcterms:created>
  <dcterms:modified xsi:type="dcterms:W3CDTF">2019-03-10T13:43:54Z</dcterms:modified>
</cp:coreProperties>
</file>